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89" r:id="rId1"/>
  </p:sldMasterIdLst>
  <p:sldIdLst>
    <p:sldId id="256" r:id="rId2"/>
    <p:sldId id="257" r:id="rId3"/>
    <p:sldId id="258" r:id="rId4"/>
    <p:sldId id="259" r:id="rId5"/>
    <p:sldId id="261" r:id="rId6"/>
    <p:sldId id="262" r:id="rId7"/>
    <p:sldId id="263" r:id="rId8"/>
    <p:sldId id="264" r:id="rId9"/>
    <p:sldId id="260" r:id="rId10"/>
    <p:sldId id="265" r:id="rId11"/>
    <p:sldId id="266" r:id="rId12"/>
  </p:sldIdLst>
  <p:sldSz cx="18288000" cy="10287000"/>
  <p:notesSz cx="6858000" cy="9144000"/>
  <p:embeddedFontLst>
    <p:embeddedFont>
      <p:font typeface="Calibri Light" panose="020F0302020204030204" pitchFamily="34" charset="0"/>
      <p:regular r:id="rId13"/>
      <p:italic r:id="rId14"/>
    </p:embeddedFont>
    <p:embeddedFont>
      <p:font typeface="Calibri" panose="020F0502020204030204" pitchFamily="34" charset="0"/>
      <p:regular r:id="rId15"/>
      <p:bold r:id="rId16"/>
      <p:italic r:id="rId17"/>
      <p:boldItalic r:id="rId18"/>
    </p:embeddedFont>
    <p:embeddedFont>
      <p:font typeface="Tahoma" panose="020B0604030504040204" pitchFamily="34" charset="0"/>
      <p:regular r:id="rId19"/>
      <p:bold r:id="rId20"/>
    </p:embeddedFont>
    <p:embeddedFont>
      <p:font typeface="Roboto 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5A7AC23-FA3D-4269-AEB1-DBF863D5A634}">
          <p14:sldIdLst/>
        </p14:section>
        <p14:section name="Untitled Section" id="{559CBF35-0F66-49D7-A0A7-AF2801A9583B}">
          <p14:sldIdLst>
            <p14:sldId id="256"/>
            <p14:sldId id="257"/>
            <p14:sldId id="258"/>
            <p14:sldId id="259"/>
            <p14:sldId id="261"/>
            <p14:sldId id="262"/>
            <p14:sldId id="263"/>
            <p14:sldId id="264"/>
            <p14:sldId id="260"/>
            <p14:sldId id="265"/>
            <p14:sldId id="26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7A55"/>
    <a:srgbClr val="B4B5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4" autoAdjust="0"/>
  </p:normalViewPr>
  <p:slideViewPr>
    <p:cSldViewPr>
      <p:cViewPr varScale="1">
        <p:scale>
          <a:sx n="72" d="100"/>
          <a:sy n="72" d="100"/>
        </p:scale>
        <p:origin x="109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smtClean="0"/>
              <a:t>Click to edit Master title style</a:t>
            </a:r>
            <a:endParaRPr lang="en-US"/>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843972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495179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00088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80919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smtClean="0"/>
              <a:t>Click to edit Master title style</a:t>
            </a:r>
            <a:endParaRPr lang="en-US"/>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095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257300" y="2738438"/>
            <a:ext cx="7772400" cy="65270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9258300" y="2738438"/>
            <a:ext cx="7772400" cy="652700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84209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38473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00713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14518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smtClean="0"/>
              <a:t>Click to edit Master title style</a:t>
            </a:r>
            <a:endParaRPr lang="en-US"/>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1376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smtClean="0"/>
              <a:t>Click to edit Master title style</a:t>
            </a:r>
            <a:endParaRPr lang="en-US"/>
          </a:p>
        </p:txBody>
      </p:sp>
      <p:sp>
        <p:nvSpPr>
          <p:cNvPr id="3" name="Picture Placeholder 2"/>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US"/>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810701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pPr/>
              <a:t>6/1/2022</a:t>
            </a:fld>
            <a:endParaRPr lang="en-US"/>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729100736"/>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7" Type="http://schemas.openxmlformats.org/officeDocument/2006/relationships/image" Target="../media/image7.svg"/><Relationship Id="rId12" Type="http://schemas.openxmlformats.org/officeDocument/2006/relationships/image" Target="../media/image8.jp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png"/><Relationship Id="rId11" Type="http://schemas.microsoft.com/office/2007/relationships/hdphoto" Target="../media/hdphoto1.wdp"/><Relationship Id="rId5" Type="http://schemas.openxmlformats.org/officeDocument/2006/relationships/image" Target="../media/image5.svg"/><Relationship Id="rId10" Type="http://schemas.openxmlformats.org/officeDocument/2006/relationships/image" Target="../media/image7.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2"/>
          <a:srcRect/>
          <a:stretch>
            <a:fillRect/>
          </a:stretch>
        </p:blipFill>
        <p:spPr>
          <a:xfrm>
            <a:off x="16511368" y="163634"/>
            <a:ext cx="1495864" cy="1410600"/>
          </a:xfrm>
          <a:prstGeom prst="rect">
            <a:avLst/>
          </a:prstGeom>
        </p:spPr>
      </p:pic>
      <p:sp>
        <p:nvSpPr>
          <p:cNvPr id="4" name="TextBox 4"/>
          <p:cNvSpPr txBox="1"/>
          <p:nvPr/>
        </p:nvSpPr>
        <p:spPr>
          <a:xfrm>
            <a:off x="7360875" y="3429176"/>
            <a:ext cx="10387085" cy="3424014"/>
          </a:xfrm>
          <a:prstGeom prst="rect">
            <a:avLst/>
          </a:prstGeom>
        </p:spPr>
        <p:txBody>
          <a:bodyPr wrap="square" lIns="0" tIns="0" rIns="0" bIns="0" rtlCol="0" anchor="t">
            <a:spAutoFit/>
          </a:bodyPr>
          <a:lstStyle/>
          <a:p>
            <a:pPr algn="ctr">
              <a:lnSpc>
                <a:spcPts val="9292"/>
              </a:lnSpc>
            </a:pPr>
            <a:r>
              <a:rPr lang="vi-VN" sz="4800" b="1" spc="51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THIẾT KẾ WEBSITE M</a:t>
            </a:r>
            <a:r>
              <a:rPr lang="en-US" sz="48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UA BÁN VẬT LIỆU</a:t>
            </a:r>
            <a:r>
              <a:rPr lang="vi-VN" sz="48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 THIẾT BỊ, PHỤ TÙNG </a:t>
            </a:r>
          </a:p>
          <a:p>
            <a:pPr algn="ctr">
              <a:lnSpc>
                <a:spcPts val="9292"/>
              </a:lnSpc>
            </a:pPr>
            <a:r>
              <a:rPr lang="vi-VN" sz="4800" b="1" dirty="0" smtClean="0">
                <a:solidFill>
                  <a:srgbClr val="002060"/>
                </a:solidFill>
                <a:latin typeface="Times New Roman" panose="02020603050405020304" pitchFamily="18" charset="0"/>
                <a:ea typeface="Tahoma" panose="020B0604030504040204" pitchFamily="34" charset="0"/>
                <a:cs typeface="Times New Roman" panose="02020603050405020304" pitchFamily="18" charset="0"/>
              </a:rPr>
              <a:t>TRONG XÂY DỰNG</a:t>
            </a:r>
            <a:endParaRPr lang="en-US" sz="4800" b="1" dirty="0">
              <a:solidFill>
                <a:srgbClr val="002060"/>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5" name="TextBox 5"/>
          <p:cNvSpPr txBox="1"/>
          <p:nvPr/>
        </p:nvSpPr>
        <p:spPr>
          <a:xfrm>
            <a:off x="7389721" y="7734300"/>
            <a:ext cx="8534400" cy="2205732"/>
          </a:xfrm>
          <a:prstGeom prst="rect">
            <a:avLst/>
          </a:prstGeom>
        </p:spPr>
        <p:txBody>
          <a:bodyPr wrap="square" lIns="0" tIns="0" rIns="0" bIns="0" rtlCol="0" anchor="t">
            <a:spAutoFit/>
          </a:bodyPr>
          <a:lstStyle/>
          <a:p>
            <a:pPr>
              <a:lnSpc>
                <a:spcPts val="4253"/>
              </a:lnSpc>
            </a:pPr>
            <a:r>
              <a:rPr lang="en-US" sz="2000" spc="136" dirty="0">
                <a:solidFill>
                  <a:srgbClr val="00132D"/>
                </a:solidFill>
                <a:latin typeface="Times New Roman" panose="02020603050405020304" pitchFamily="18" charset="0"/>
                <a:cs typeface="Times New Roman" panose="02020603050405020304" pitchFamily="18" charset="0"/>
              </a:rPr>
              <a:t>SINH VIÊN : </a:t>
            </a:r>
            <a:r>
              <a:rPr lang="en-US" sz="2000" spc="136" dirty="0" smtClean="0">
                <a:solidFill>
                  <a:srgbClr val="00132D"/>
                </a:solidFill>
                <a:latin typeface="Times New Roman" panose="02020603050405020304" pitchFamily="18" charset="0"/>
                <a:cs typeface="Times New Roman" panose="02020603050405020304" pitchFamily="18" charset="0"/>
              </a:rPr>
              <a:t>TRẦN MINH HIẾU</a:t>
            </a:r>
          </a:p>
          <a:p>
            <a:pPr>
              <a:lnSpc>
                <a:spcPts val="4253"/>
              </a:lnSpc>
            </a:pPr>
            <a:r>
              <a:rPr lang="en-US" sz="2000" spc="136" dirty="0" smtClean="0">
                <a:solidFill>
                  <a:srgbClr val="00132D"/>
                </a:solidFill>
                <a:latin typeface="Times New Roman" panose="02020603050405020304" pitchFamily="18" charset="0"/>
                <a:cs typeface="Times New Roman" panose="02020603050405020304" pitchFamily="18" charset="0"/>
              </a:rPr>
              <a:t>MSV: 1820150088</a:t>
            </a:r>
          </a:p>
          <a:p>
            <a:pPr>
              <a:lnSpc>
                <a:spcPts val="4253"/>
              </a:lnSpc>
            </a:pPr>
            <a:r>
              <a:rPr lang="en-US" sz="2000" spc="136" dirty="0" smtClean="0">
                <a:solidFill>
                  <a:srgbClr val="00132D"/>
                </a:solidFill>
                <a:latin typeface="Times New Roman" panose="02020603050405020304" pitchFamily="18" charset="0"/>
                <a:cs typeface="Times New Roman" panose="02020603050405020304" pitchFamily="18" charset="0"/>
              </a:rPr>
              <a:t>GVHD</a:t>
            </a:r>
            <a:r>
              <a:rPr lang="en-US" sz="2000" spc="136" dirty="0">
                <a:solidFill>
                  <a:srgbClr val="00132D"/>
                </a:solidFill>
                <a:latin typeface="Times New Roman" panose="02020603050405020304" pitchFamily="18" charset="0"/>
                <a:cs typeface="Times New Roman" panose="02020603050405020304" pitchFamily="18" charset="0"/>
              </a:rPr>
              <a:t>: TH.S TRẦN MAI </a:t>
            </a:r>
            <a:r>
              <a:rPr lang="en-US" sz="2000" spc="136" dirty="0" smtClean="0">
                <a:solidFill>
                  <a:srgbClr val="00132D"/>
                </a:solidFill>
                <a:latin typeface="Times New Roman" panose="02020603050405020304" pitchFamily="18" charset="0"/>
                <a:cs typeface="Times New Roman" panose="02020603050405020304" pitchFamily="18" charset="0"/>
              </a:rPr>
              <a:t>HƯƠNG</a:t>
            </a:r>
          </a:p>
          <a:p>
            <a:pPr>
              <a:lnSpc>
                <a:spcPts val="4253"/>
              </a:lnSpc>
            </a:pPr>
            <a:r>
              <a:rPr lang="en-US" sz="2000" spc="136" dirty="0" smtClean="0">
                <a:solidFill>
                  <a:srgbClr val="00132D"/>
                </a:solidFill>
                <a:latin typeface="Times New Roman" panose="02020603050405020304" pitchFamily="18" charset="0"/>
                <a:cs typeface="Times New Roman" panose="02020603050405020304" pitchFamily="18" charset="0"/>
              </a:rPr>
              <a:t>DOANH NGHIỆP: CÔNG TY CỔ PHẦN XÂY DỰNG 699</a:t>
            </a:r>
            <a:endParaRPr lang="en-US" sz="2000" spc="136" dirty="0">
              <a:solidFill>
                <a:srgbClr val="00132D"/>
              </a:solidFill>
              <a:latin typeface="Times New Roman" panose="02020603050405020304" pitchFamily="18" charset="0"/>
              <a:cs typeface="Times New Roman" panose="02020603050405020304" pitchFamily="18" charset="0"/>
            </a:endParaRPr>
          </a:p>
        </p:txBody>
      </p:sp>
      <p:sp>
        <p:nvSpPr>
          <p:cNvPr id="6" name="TextBox 6"/>
          <p:cNvSpPr txBox="1"/>
          <p:nvPr/>
        </p:nvSpPr>
        <p:spPr>
          <a:xfrm>
            <a:off x="7044256" y="2354500"/>
            <a:ext cx="11054112" cy="775597"/>
          </a:xfrm>
          <a:prstGeom prst="rect">
            <a:avLst/>
          </a:prstGeom>
        </p:spPr>
        <p:txBody>
          <a:bodyPr lIns="0" tIns="0" rIns="0" bIns="0" rtlCol="0" anchor="t">
            <a:spAutoFit/>
          </a:bodyPr>
          <a:lstStyle/>
          <a:p>
            <a:pPr algn="ctr">
              <a:lnSpc>
                <a:spcPts val="6655"/>
              </a:lnSpc>
            </a:pPr>
            <a:r>
              <a:rPr lang="en-US" sz="4753" dirty="0" err="1">
                <a:solidFill>
                  <a:srgbClr val="000000"/>
                </a:solidFill>
                <a:latin typeface="Tahoma" panose="020B0604030504040204" pitchFamily="34" charset="0"/>
                <a:ea typeface="Tahoma" panose="020B0604030504040204" pitchFamily="34" charset="0"/>
                <a:cs typeface="Tahoma" panose="020B0604030504040204" pitchFamily="34" charset="0"/>
              </a:rPr>
              <a:t>Báo</a:t>
            </a:r>
            <a:r>
              <a:rPr lang="en-US" sz="4753"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4753" dirty="0" err="1">
                <a:solidFill>
                  <a:srgbClr val="000000"/>
                </a:solidFill>
                <a:latin typeface="Tahoma" panose="020B0604030504040204" pitchFamily="34" charset="0"/>
                <a:ea typeface="Tahoma" panose="020B0604030504040204" pitchFamily="34" charset="0"/>
                <a:cs typeface="Tahoma" panose="020B0604030504040204" pitchFamily="34" charset="0"/>
              </a:rPr>
              <a:t>cáo</a:t>
            </a:r>
            <a:r>
              <a:rPr lang="en-US" sz="4753"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4753" dirty="0" err="1">
                <a:solidFill>
                  <a:srgbClr val="000000"/>
                </a:solidFill>
                <a:latin typeface="Tahoma" panose="020B0604030504040204" pitchFamily="34" charset="0"/>
                <a:ea typeface="Tahoma" panose="020B0604030504040204" pitchFamily="34" charset="0"/>
                <a:cs typeface="Tahoma" panose="020B0604030504040204" pitchFamily="34" charset="0"/>
              </a:rPr>
              <a:t>thực</a:t>
            </a:r>
            <a:r>
              <a:rPr lang="en-US" sz="4753"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4753" dirty="0" err="1">
                <a:solidFill>
                  <a:srgbClr val="000000"/>
                </a:solidFill>
                <a:latin typeface="Tahoma" panose="020B0604030504040204" pitchFamily="34" charset="0"/>
                <a:ea typeface="Tahoma" panose="020B0604030504040204" pitchFamily="34" charset="0"/>
                <a:cs typeface="Tahoma" panose="020B0604030504040204" pitchFamily="34" charset="0"/>
              </a:rPr>
              <a:t>tập</a:t>
            </a:r>
            <a:r>
              <a:rPr lang="en-US" sz="4753"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4753" dirty="0" err="1">
                <a:solidFill>
                  <a:srgbClr val="000000"/>
                </a:solidFill>
                <a:latin typeface="Tahoma" panose="020B0604030504040204" pitchFamily="34" charset="0"/>
                <a:ea typeface="Tahoma" panose="020B0604030504040204" pitchFamily="34" charset="0"/>
                <a:cs typeface="Tahoma" panose="020B0604030504040204" pitchFamily="34" charset="0"/>
              </a:rPr>
              <a:t>doanh</a:t>
            </a:r>
            <a:r>
              <a:rPr lang="en-US" sz="4753"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lang="en-US" sz="4753" dirty="0" err="1">
                <a:solidFill>
                  <a:srgbClr val="000000"/>
                </a:solidFill>
                <a:latin typeface="Tahoma" panose="020B0604030504040204" pitchFamily="34" charset="0"/>
                <a:ea typeface="Tahoma" panose="020B0604030504040204" pitchFamily="34" charset="0"/>
                <a:cs typeface="Tahoma" panose="020B0604030504040204" pitchFamily="34" charset="0"/>
              </a:rPr>
              <a:t>nghiệp</a:t>
            </a:r>
            <a:endParaRPr lang="en-US" sz="4753"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7" name="Rectangle 6"/>
          <p:cNvSpPr/>
          <p:nvPr/>
        </p:nvSpPr>
        <p:spPr>
          <a:xfrm>
            <a:off x="7848600" y="0"/>
            <a:ext cx="8849150" cy="1597873"/>
          </a:xfrm>
          <a:prstGeom prst="rect">
            <a:avLst/>
          </a:prstGeom>
        </p:spPr>
        <p:txBody>
          <a:bodyPr wrap="square">
            <a:spAutoFit/>
          </a:bodyPr>
          <a:lstStyle/>
          <a:p>
            <a:pPr algn="ctr">
              <a:lnSpc>
                <a:spcPts val="6655"/>
              </a:lnSpc>
            </a:pPr>
            <a:r>
              <a:rPr lang="en-US" sz="2800" dirty="0" smtClean="0">
                <a:solidFill>
                  <a:srgbClr val="000000"/>
                </a:solidFill>
                <a:latin typeface="Times New Roman" panose="02020603050405020304" pitchFamily="18" charset="0"/>
                <a:cs typeface="Times New Roman" panose="02020603050405020304" pitchFamily="18" charset="0"/>
              </a:rPr>
              <a:t>TRƯỜNG ĐẠI HỌC MỎ - ĐỊA CHẤT</a:t>
            </a:r>
          </a:p>
          <a:p>
            <a:pPr algn="ctr">
              <a:lnSpc>
                <a:spcPct val="150000"/>
              </a:lnSpc>
            </a:pPr>
            <a:r>
              <a:rPr lang="en-US" sz="2800" dirty="0" smtClean="0">
                <a:solidFill>
                  <a:srgbClr val="000000"/>
                </a:solidFill>
                <a:latin typeface="Times New Roman" panose="02020603050405020304" pitchFamily="18" charset="0"/>
                <a:cs typeface="Times New Roman" panose="02020603050405020304" pitchFamily="18" charset="0"/>
              </a:rPr>
              <a:t>KHOA CÔNG NGHỆ THÔNG TIN</a:t>
            </a:r>
            <a:endParaRPr lang="en-US" sz="2800" dirty="0">
              <a:solidFill>
                <a:srgbClr val="000000"/>
              </a:solidFill>
              <a:latin typeface="Times New Roman" panose="02020603050405020304" pitchFamily="18" charset="0"/>
              <a:cs typeface="Times New Roman" panose="02020603050405020304" pitchFamily="18" charset="0"/>
            </a:endParaRPr>
          </a:p>
        </p:txBody>
      </p:sp>
      <p:pic>
        <p:nvPicPr>
          <p:cNvPr id="8" name="Picture 7" descr="Diagram&#10;&#10;Description automatically generated">
            <a:extLst>
              <a:ext uri="{FF2B5EF4-FFF2-40B4-BE49-F238E27FC236}">
                <a16:creationId xmlns:a16="http://schemas.microsoft.com/office/drawing/2014/main" id="{A0942F23-28DC-4FFB-8FE1-3D763244E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06800" y="163634"/>
            <a:ext cx="1700432" cy="1700432"/>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r="10656"/>
          <a:stretch/>
        </p:blipFill>
        <p:spPr>
          <a:xfrm>
            <a:off x="0" y="-34484"/>
            <a:ext cx="7007042" cy="10351334"/>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extBox 12"/>
          <p:cNvSpPr txBox="1"/>
          <p:nvPr/>
        </p:nvSpPr>
        <p:spPr>
          <a:xfrm>
            <a:off x="1447800" y="3482695"/>
            <a:ext cx="12330217" cy="547650"/>
          </a:xfrm>
          <a:prstGeom prst="rect">
            <a:avLst/>
          </a:prstGeom>
        </p:spPr>
        <p:txBody>
          <a:bodyPr lIns="0" tIns="0" rIns="0" bIns="0" rtlCol="0" anchor="t">
            <a:spAutoFit/>
          </a:bodyPr>
          <a:lstStyle/>
          <a:p>
            <a:pPr>
              <a:lnSpc>
                <a:spcPts val="4611"/>
              </a:lnSpc>
            </a:pPr>
            <a:r>
              <a:rPr lang="en-US" sz="3500" smtClean="0">
                <a:solidFill>
                  <a:srgbClr val="008037"/>
                </a:solidFill>
                <a:latin typeface="Times New Roman" panose="02020603050405020304" pitchFamily="18" charset="0"/>
                <a:cs typeface="Times New Roman" panose="02020603050405020304" pitchFamily="18" charset="0"/>
              </a:rPr>
              <a:t>4.  Hướng phát triển của đề tài</a:t>
            </a:r>
            <a:endParaRPr lang="en-US" sz="3500">
              <a:solidFill>
                <a:srgbClr val="008037"/>
              </a:solidFill>
              <a:latin typeface="Times New Roman" panose="02020603050405020304" pitchFamily="18" charset="0"/>
              <a:cs typeface="Times New Roman" panose="02020603050405020304" pitchFamily="18" charset="0"/>
            </a:endParaRPr>
          </a:p>
        </p:txBody>
      </p:sp>
      <p:sp>
        <p:nvSpPr>
          <p:cNvPr id="13" name="TextBox 13"/>
          <p:cNvSpPr txBox="1"/>
          <p:nvPr/>
        </p:nvSpPr>
        <p:spPr>
          <a:xfrm>
            <a:off x="1676400" y="4387150"/>
            <a:ext cx="14412387" cy="1292662"/>
          </a:xfrm>
          <a:prstGeom prst="rect">
            <a:avLst/>
          </a:prstGeom>
        </p:spPr>
        <p:txBody>
          <a:bodyPr lIns="0" tIns="0" rIns="0" bIns="0" rtlCol="0" anchor="t">
            <a:spAutoFit/>
          </a:bodyPr>
          <a:lstStyle/>
          <a:p>
            <a:pPr marL="457200" lvl="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Tiếp tục nghiên cứu sâu hơn và tìm hiểu thêm về JavaScript để hoàn thành project đầy đủ chức năng.</a:t>
            </a:r>
          </a:p>
          <a:p>
            <a:pPr marL="457200" lvl="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Tìm hiểu về backend để có thể đưa ra 1 trang web hoàn chỉnh chạy được trên mọi trình duyệt.</a:t>
            </a:r>
          </a:p>
        </p:txBody>
      </p:sp>
      <p:grpSp>
        <p:nvGrpSpPr>
          <p:cNvPr id="14" name="Group 14"/>
          <p:cNvGrpSpPr/>
          <p:nvPr/>
        </p:nvGrpSpPr>
        <p:grpSpPr>
          <a:xfrm>
            <a:off x="-28557396" y="-220038"/>
            <a:ext cx="29309871" cy="10507038"/>
            <a:chOff x="0" y="0"/>
            <a:chExt cx="7719472" cy="2767286"/>
          </a:xfrm>
          <a:solidFill>
            <a:schemeClr val="accent2"/>
          </a:solidFill>
        </p:grpSpPr>
        <p:sp>
          <p:nvSpPr>
            <p:cNvPr id="15" name="Freeform 15"/>
            <p:cNvSpPr/>
            <p:nvPr/>
          </p:nvSpPr>
          <p:spPr>
            <a:xfrm>
              <a:off x="0" y="0"/>
              <a:ext cx="7719472" cy="2767286"/>
            </a:xfrm>
            <a:custGeom>
              <a:avLst/>
              <a:gdLst/>
              <a:ahLst/>
              <a:cxnLst/>
              <a:rect l="l" t="t" r="r" b="b"/>
              <a:pathLst>
                <a:path w="7719472" h="2767286">
                  <a:moveTo>
                    <a:pt x="0" y="0"/>
                  </a:moveTo>
                  <a:lnTo>
                    <a:pt x="7719472" y="0"/>
                  </a:lnTo>
                  <a:lnTo>
                    <a:pt x="7719472" y="2767286"/>
                  </a:lnTo>
                  <a:lnTo>
                    <a:pt x="0" y="2767286"/>
                  </a:lnTo>
                  <a:close/>
                </a:path>
              </a:pathLst>
            </a:custGeom>
            <a:grpFill/>
          </p:spPr>
        </p:sp>
        <p:sp>
          <p:nvSpPr>
            <p:cNvPr id="16" name="TextBox 16"/>
            <p:cNvSpPr txBox="1"/>
            <p:nvPr/>
          </p:nvSpPr>
          <p:spPr>
            <a:xfrm>
              <a:off x="0" y="-47625"/>
              <a:ext cx="812800" cy="860425"/>
            </a:xfrm>
            <a:prstGeom prst="rect">
              <a:avLst/>
            </a:prstGeom>
            <a:grpFill/>
          </p:spPr>
          <p:txBody>
            <a:bodyPr lIns="50800" tIns="50800" rIns="50800" bIns="50800" rtlCol="0" anchor="ctr"/>
            <a:lstStyle/>
            <a:p>
              <a:pPr algn="ctr">
                <a:lnSpc>
                  <a:spcPts val="2799"/>
                </a:lnSpc>
              </a:pPr>
              <a:endParaRPr>
                <a:latin typeface="Times New Roman" panose="02020603050405020304" pitchFamily="18" charset="0"/>
                <a:cs typeface="Times New Roman" panose="02020603050405020304" pitchFamily="18" charset="0"/>
              </a:endParaRPr>
            </a:p>
          </p:txBody>
        </p:sp>
      </p:grpSp>
      <p:sp>
        <p:nvSpPr>
          <p:cNvPr id="17" name="Rectangle 16"/>
          <p:cNvSpPr/>
          <p:nvPr/>
        </p:nvSpPr>
        <p:spPr>
          <a:xfrm>
            <a:off x="1314450" y="493697"/>
            <a:ext cx="6173485" cy="682238"/>
          </a:xfrm>
          <a:prstGeom prst="rect">
            <a:avLst/>
          </a:prstGeom>
        </p:spPr>
        <p:txBody>
          <a:bodyPr wrap="none">
            <a:spAutoFit/>
          </a:bodyPr>
          <a:lstStyle/>
          <a:p>
            <a:pPr>
              <a:lnSpc>
                <a:spcPts val="4611"/>
              </a:lnSpc>
            </a:pPr>
            <a:r>
              <a:rPr lang="en-US" sz="3500" smtClean="0">
                <a:solidFill>
                  <a:srgbClr val="008037"/>
                </a:solidFill>
                <a:latin typeface="Times New Roman" panose="02020603050405020304" pitchFamily="18" charset="0"/>
                <a:cs typeface="Times New Roman" panose="02020603050405020304" pitchFamily="18" charset="0"/>
              </a:rPr>
              <a:t>3.  Kiến thức và kĩ năng giao tiếp</a:t>
            </a:r>
            <a:endParaRPr lang="en-US" sz="3500">
              <a:solidFill>
                <a:srgbClr val="008037"/>
              </a:solidFill>
              <a:latin typeface="Times New Roman" panose="02020603050405020304" pitchFamily="18" charset="0"/>
              <a:cs typeface="Times New Roman" panose="02020603050405020304" pitchFamily="18" charset="0"/>
            </a:endParaRPr>
          </a:p>
        </p:txBody>
      </p:sp>
      <p:sp>
        <p:nvSpPr>
          <p:cNvPr id="18" name="Rectangle 17"/>
          <p:cNvSpPr/>
          <p:nvPr/>
        </p:nvSpPr>
        <p:spPr>
          <a:xfrm>
            <a:off x="1291258" y="1436763"/>
            <a:ext cx="9144000" cy="1785104"/>
          </a:xfrm>
          <a:prstGeom prst="rect">
            <a:avLst/>
          </a:prstGeom>
        </p:spPr>
        <p:txBody>
          <a:bodyPr>
            <a:spAutoFit/>
          </a:bodyPr>
          <a:lstStyle/>
          <a:p>
            <a:pPr marL="506894" lvl="1" indent="-253447">
              <a:lnSpc>
                <a:spcPts val="3286"/>
              </a:lnSpc>
              <a:buFont typeface="Arial"/>
              <a:buChar char="•"/>
            </a:pPr>
            <a:r>
              <a:rPr lang="en-US" sz="2800" smtClean="0">
                <a:solidFill>
                  <a:srgbClr val="000000"/>
                </a:solidFill>
                <a:latin typeface="Times New Roman" panose="02020603050405020304" pitchFamily="18" charset="0"/>
                <a:cs typeface="Times New Roman" panose="02020603050405020304" pitchFamily="18" charset="0"/>
              </a:rPr>
              <a:t>Kiến thức căn bản về máy tính</a:t>
            </a:r>
          </a:p>
          <a:p>
            <a:pPr marL="506894" lvl="1" indent="-253447">
              <a:lnSpc>
                <a:spcPts val="3286"/>
              </a:lnSpc>
              <a:buFont typeface="Arial"/>
              <a:buChar char="•"/>
            </a:pPr>
            <a:r>
              <a:rPr lang="en-US" sz="2800" smtClean="0">
                <a:solidFill>
                  <a:srgbClr val="000000"/>
                </a:solidFill>
                <a:latin typeface="Times New Roman" panose="02020603050405020304" pitchFamily="18" charset="0"/>
                <a:cs typeface="Times New Roman" panose="02020603050405020304" pitchFamily="18" charset="0"/>
              </a:rPr>
              <a:t>Kiến thức về lập trình , kiến thức phân tích nội dung</a:t>
            </a:r>
          </a:p>
          <a:p>
            <a:pPr marL="506894" lvl="1" indent="-253447">
              <a:lnSpc>
                <a:spcPts val="3286"/>
              </a:lnSpc>
              <a:buFont typeface="Arial"/>
              <a:buChar char="•"/>
            </a:pPr>
            <a:r>
              <a:rPr lang="en-US" sz="2800" smtClean="0">
                <a:solidFill>
                  <a:srgbClr val="000000"/>
                </a:solidFill>
                <a:latin typeface="Times New Roman" panose="02020603050405020304" pitchFamily="18" charset="0"/>
                <a:cs typeface="Times New Roman" panose="02020603050405020304" pitchFamily="18" charset="0"/>
              </a:rPr>
              <a:t>Sau gần 3 tháng thực tập em hiểu được cách làm việc thực tế và sự khác biệt với kiến thức được học tại trường</a:t>
            </a:r>
            <a:endParaRPr lang="en-US" sz="2800">
              <a:solidFill>
                <a:srgbClr val="000000"/>
              </a:solidFill>
              <a:latin typeface="Times New Roman" panose="02020603050405020304" pitchFamily="18" charset="0"/>
              <a:cs typeface="Times New Roman" panose="02020603050405020304" pitchFamily="18" charset="0"/>
            </a:endParaRPr>
          </a:p>
        </p:txBody>
      </p:sp>
      <p:sp>
        <p:nvSpPr>
          <p:cNvPr id="19" name="Rectangle 18"/>
          <p:cNvSpPr/>
          <p:nvPr/>
        </p:nvSpPr>
        <p:spPr>
          <a:xfrm>
            <a:off x="1369417" y="6036617"/>
            <a:ext cx="8460383" cy="639983"/>
          </a:xfrm>
          <a:prstGeom prst="rect">
            <a:avLst/>
          </a:prstGeom>
        </p:spPr>
        <p:txBody>
          <a:bodyPr wrap="square">
            <a:spAutoFit/>
          </a:bodyPr>
          <a:lstStyle/>
          <a:p>
            <a:pPr>
              <a:lnSpc>
                <a:spcPts val="4611"/>
              </a:lnSpc>
            </a:pPr>
            <a:r>
              <a:rPr lang="en-US" sz="3500" smtClean="0">
                <a:solidFill>
                  <a:srgbClr val="008037"/>
                </a:solidFill>
                <a:latin typeface="Times New Roman" panose="02020603050405020304" pitchFamily="18" charset="0"/>
                <a:cs typeface="Times New Roman" panose="02020603050405020304" pitchFamily="18" charset="0"/>
              </a:rPr>
              <a:t>5.  Kết Luận</a:t>
            </a:r>
            <a:endParaRPr lang="en-US" sz="3500">
              <a:solidFill>
                <a:srgbClr val="008037"/>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1676400" y="7039753"/>
            <a:ext cx="14020800" cy="2677656"/>
          </a:xfrm>
          <a:prstGeom prst="rect">
            <a:avLst/>
          </a:prstGeom>
        </p:spPr>
        <p:txBody>
          <a:bodyPr wrap="square">
            <a:spAutoFit/>
          </a:bodyPr>
          <a:lstStyle/>
          <a:p>
            <a:pPr marL="457200" indent="-4572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Qua đợt thực tập này em đã hoàn thành tương đối tốt các công việc được giao. Tuy bước đầu còn gặp nhiều khó khăn, bỡ ngỡ nhưng nhờ sự chỉ bảo, hướng dẫn tận tình của các anh đã giúp em học hỏi được nhiều thứ và rút ra được những bài học cho riêng mình</a:t>
            </a:r>
            <a:r>
              <a:rPr lang="en-US" sz="2800" smtClean="0">
                <a:latin typeface="Times New Roman" panose="02020603050405020304" pitchFamily="18" charset="0"/>
                <a:cs typeface="Times New Roman" panose="02020603050405020304" pitchFamily="18" charset="0"/>
              </a:rPr>
              <a:t>.</a:t>
            </a:r>
          </a:p>
          <a:p>
            <a:pPr marL="457200" indent="-457200">
              <a:buFont typeface="Arial" panose="020B0604020202020204" pitchFamily="34" charset="0"/>
              <a:buChar char="•"/>
            </a:pPr>
            <a:r>
              <a:rPr lang="en-US" sz="2800" smtClean="0">
                <a:latin typeface="Times New Roman" panose="02020603050405020304" pitchFamily="18" charset="0"/>
                <a:cs typeface="Times New Roman" panose="02020603050405020304" pitchFamily="18" charset="0"/>
              </a:rPr>
              <a:t>Về kiến thức củng cố them rất nhiều về lập trình</a:t>
            </a:r>
            <a:endParaRPr lang="en-US" sz="2800">
              <a:latin typeface="Times New Roman" panose="02020603050405020304" pitchFamily="18" charset="0"/>
              <a:cs typeface="Times New Roman" panose="02020603050405020304" pitchFamily="18" charset="0"/>
            </a:endParaRPr>
          </a:p>
          <a:p>
            <a:pPr marL="457200" lvl="0" indent="-457200">
              <a:buFont typeface="Arial" panose="020B0604020202020204" pitchFamily="34" charset="0"/>
              <a:buChar char="•"/>
            </a:pPr>
            <a:r>
              <a:rPr lang="en-US" sz="2800" smtClean="0">
                <a:latin typeface="Times New Roman" panose="02020603050405020304" pitchFamily="18" charset="0"/>
                <a:cs typeface="Times New Roman" panose="02020603050405020304" pitchFamily="18" charset="0"/>
              </a:rPr>
              <a:t>Tiến bộ hơn về kỹ năng giao tiếp, mạnh dạnh đưa ra câu hỏi khi gặp khó khăn. Kỹ năng làm việc nhóm được cải thiện rõ rệt</a:t>
            </a:r>
            <a:endParaRPr 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79428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6F4"/>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1167043"/>
            <a:ext cx="13869143" cy="8077200"/>
          </a:xfrm>
          <a:prstGeom prst="rect">
            <a:avLst/>
          </a:prstGeom>
        </p:spPr>
      </p:pic>
      <p:pic>
        <p:nvPicPr>
          <p:cNvPr id="5" name="Picture 5"/>
          <p:cNvPicPr>
            <a:picLocks noChangeAspect="1"/>
          </p:cNvPicPr>
          <p:nvPr/>
        </p:nvPicPr>
        <p:blipFill>
          <a:blip r:embed="rId3"/>
          <a:srcRect/>
          <a:stretch>
            <a:fillRect/>
          </a:stretch>
        </p:blipFill>
        <p:spPr>
          <a:xfrm>
            <a:off x="16511368" y="217775"/>
            <a:ext cx="1495864" cy="1410600"/>
          </a:xfrm>
          <a:prstGeom prst="rect">
            <a:avLst/>
          </a:prstGeom>
        </p:spPr>
      </p:pic>
      <p:sp>
        <p:nvSpPr>
          <p:cNvPr id="13" name="TextBox 13"/>
          <p:cNvSpPr txBox="1"/>
          <p:nvPr/>
        </p:nvSpPr>
        <p:spPr>
          <a:xfrm>
            <a:off x="1676400" y="4387150"/>
            <a:ext cx="14412387" cy="430887"/>
          </a:xfrm>
          <a:prstGeom prst="rect">
            <a:avLst/>
          </a:prstGeom>
        </p:spPr>
        <p:txBody>
          <a:bodyPr lIns="0" tIns="0" rIns="0" bIns="0" rtlCol="0" anchor="t">
            <a:spAutoFit/>
          </a:bodyPr>
          <a:lstStyle/>
          <a:p>
            <a:pPr lvl="0"/>
            <a:r>
              <a:rPr lang="en-US" sz="2800" smtClean="0">
                <a:latin typeface="Times New Roman" panose="02020603050405020304" pitchFamily="18" charset="0"/>
                <a:cs typeface="Times New Roman" panose="02020603050405020304" pitchFamily="18" charset="0"/>
              </a:rPr>
              <a:t>.</a:t>
            </a:r>
            <a:endParaRPr lang="en-US" sz="2800">
              <a:latin typeface="Times New Roman" panose="02020603050405020304" pitchFamily="18" charset="0"/>
              <a:cs typeface="Times New Roman" panose="02020603050405020304" pitchFamily="18" charset="0"/>
            </a:endParaRPr>
          </a:p>
        </p:txBody>
      </p:sp>
      <p:grpSp>
        <p:nvGrpSpPr>
          <p:cNvPr id="14" name="Group 14"/>
          <p:cNvGrpSpPr/>
          <p:nvPr/>
        </p:nvGrpSpPr>
        <p:grpSpPr>
          <a:xfrm>
            <a:off x="-5772343" y="9029700"/>
            <a:ext cx="29309871" cy="10126038"/>
            <a:chOff x="0" y="0"/>
            <a:chExt cx="7719472" cy="2767286"/>
          </a:xfrm>
        </p:grpSpPr>
        <p:sp>
          <p:nvSpPr>
            <p:cNvPr id="15" name="Freeform 15"/>
            <p:cNvSpPr/>
            <p:nvPr/>
          </p:nvSpPr>
          <p:spPr>
            <a:xfrm>
              <a:off x="0" y="0"/>
              <a:ext cx="7719472" cy="2767286"/>
            </a:xfrm>
            <a:custGeom>
              <a:avLst/>
              <a:gdLst/>
              <a:ahLst/>
              <a:cxnLst/>
              <a:rect l="l" t="t" r="r" b="b"/>
              <a:pathLst>
                <a:path w="7719472" h="2767286">
                  <a:moveTo>
                    <a:pt x="0" y="0"/>
                  </a:moveTo>
                  <a:lnTo>
                    <a:pt x="7719472" y="0"/>
                  </a:lnTo>
                  <a:lnTo>
                    <a:pt x="7719472" y="2767286"/>
                  </a:lnTo>
                  <a:lnTo>
                    <a:pt x="0" y="2767286"/>
                  </a:lnTo>
                  <a:close/>
                </a:path>
              </a:pathLst>
            </a:custGeom>
            <a:solidFill>
              <a:srgbClr val="008037"/>
            </a:solidFill>
          </p:spPr>
        </p:sp>
        <p:sp>
          <p:nvSpPr>
            <p:cNvPr id="16" name="TextBox 16"/>
            <p:cNvSpPr txBox="1"/>
            <p:nvPr/>
          </p:nvSpPr>
          <p:spPr>
            <a:xfrm>
              <a:off x="0" y="-47625"/>
              <a:ext cx="812800" cy="860425"/>
            </a:xfrm>
            <a:prstGeom prst="rect">
              <a:avLst/>
            </a:prstGeom>
          </p:spPr>
          <p:txBody>
            <a:bodyPr lIns="50800" tIns="50800" rIns="50800" bIns="50800" rtlCol="0" anchor="ctr"/>
            <a:lstStyle/>
            <a:p>
              <a:pPr algn="ctr">
                <a:lnSpc>
                  <a:spcPts val="2799"/>
                </a:lnSpc>
              </a:pPr>
              <a:endParaRPr>
                <a:latin typeface="Times New Roman" panose="02020603050405020304" pitchFamily="18" charset="0"/>
                <a:cs typeface="Times New Roman" panose="02020603050405020304" pitchFamily="18" charset="0"/>
              </a:endParaRPr>
            </a:p>
          </p:txBody>
        </p:sp>
      </p:grpSp>
      <p:sp>
        <p:nvSpPr>
          <p:cNvPr id="17" name="Rectangle 16"/>
          <p:cNvSpPr/>
          <p:nvPr/>
        </p:nvSpPr>
        <p:spPr>
          <a:xfrm>
            <a:off x="3072668" y="535469"/>
            <a:ext cx="11619848" cy="775212"/>
          </a:xfrm>
          <a:prstGeom prst="rect">
            <a:avLst/>
          </a:prstGeom>
        </p:spPr>
        <p:txBody>
          <a:bodyPr wrap="none">
            <a:spAutoFit/>
          </a:bodyPr>
          <a:lstStyle/>
          <a:p>
            <a:pPr>
              <a:lnSpc>
                <a:spcPts val="4611"/>
              </a:lnSpc>
            </a:pPr>
            <a:r>
              <a:rPr lang="en-US" sz="8000" dirty="0" smtClean="0">
                <a:solidFill>
                  <a:srgbClr val="008037"/>
                </a:solidFill>
                <a:latin typeface="Times New Roman" panose="02020603050405020304" pitchFamily="18" charset="0"/>
                <a:cs typeface="Times New Roman" panose="02020603050405020304" pitchFamily="18" charset="0"/>
              </a:rPr>
              <a:t>THANH FOR WATCHING</a:t>
            </a:r>
            <a:endParaRPr lang="en-US" sz="8000" dirty="0">
              <a:solidFill>
                <a:srgbClr val="008037"/>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39193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2934285" y="2138057"/>
            <a:ext cx="895341" cy="898609"/>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8420676" y="2161640"/>
            <a:ext cx="848401" cy="754305"/>
          </a:xfrm>
          <a:prstGeom prst="rect">
            <a:avLst/>
          </a:prstGeom>
        </p:spPr>
      </p:pic>
      <p:pic>
        <p:nvPicPr>
          <p:cNvPr id="6" name="Picture 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3860570" y="2222059"/>
            <a:ext cx="1054642" cy="814607"/>
          </a:xfrm>
          <a:prstGeom prst="rect">
            <a:avLst/>
          </a:prstGeom>
        </p:spPr>
      </p:pic>
      <p:sp>
        <p:nvSpPr>
          <p:cNvPr id="7" name="TextBox 7"/>
          <p:cNvSpPr txBox="1"/>
          <p:nvPr/>
        </p:nvSpPr>
        <p:spPr>
          <a:xfrm>
            <a:off x="6958834" y="3619740"/>
            <a:ext cx="3772085" cy="403380"/>
          </a:xfrm>
          <a:prstGeom prst="rect">
            <a:avLst/>
          </a:prstGeom>
        </p:spPr>
        <p:txBody>
          <a:bodyPr lIns="0" tIns="0" rIns="0" bIns="0" rtlCol="0" anchor="t">
            <a:spAutoFit/>
          </a:bodyPr>
          <a:lstStyle/>
          <a:p>
            <a:pPr algn="ctr">
              <a:lnSpc>
                <a:spcPts val="3093"/>
              </a:lnSpc>
            </a:pPr>
            <a:r>
              <a:rPr lang="en-US" sz="3500" b="1" dirty="0">
                <a:solidFill>
                  <a:srgbClr val="000000"/>
                </a:solidFill>
                <a:latin typeface="Times New Roman" panose="02020603050405020304" pitchFamily="18" charset="0"/>
                <a:cs typeface="Times New Roman" panose="02020603050405020304" pitchFamily="18" charset="0"/>
              </a:rPr>
              <a:t>CHƯƠNG 2</a:t>
            </a:r>
          </a:p>
        </p:txBody>
      </p:sp>
      <p:sp>
        <p:nvSpPr>
          <p:cNvPr id="8" name="TextBox 8"/>
          <p:cNvSpPr txBox="1"/>
          <p:nvPr/>
        </p:nvSpPr>
        <p:spPr>
          <a:xfrm>
            <a:off x="954159" y="4451717"/>
            <a:ext cx="4440785" cy="795089"/>
          </a:xfrm>
          <a:prstGeom prst="rect">
            <a:avLst/>
          </a:prstGeom>
        </p:spPr>
        <p:txBody>
          <a:bodyPr lIns="0" tIns="0" rIns="0" bIns="0" rtlCol="0" anchor="t">
            <a:spAutoFit/>
          </a:bodyPr>
          <a:lstStyle/>
          <a:p>
            <a:pPr algn="ctr">
              <a:lnSpc>
                <a:spcPts val="3079"/>
              </a:lnSpc>
            </a:pPr>
            <a:r>
              <a:rPr lang="en-US" sz="2800" dirty="0">
                <a:solidFill>
                  <a:srgbClr val="000000"/>
                </a:solidFill>
                <a:latin typeface="Times New Roman" panose="02020603050405020304" pitchFamily="18" charset="0"/>
                <a:cs typeface="Times New Roman" panose="02020603050405020304" pitchFamily="18" charset="0"/>
              </a:rPr>
              <a:t>GIỚI THIỆU VỀ CÔNG TY VÀ VỊ TRÍ THỰC TẬP</a:t>
            </a:r>
          </a:p>
        </p:txBody>
      </p:sp>
      <p:sp>
        <p:nvSpPr>
          <p:cNvPr id="9" name="TextBox 9"/>
          <p:cNvSpPr txBox="1"/>
          <p:nvPr/>
        </p:nvSpPr>
        <p:spPr>
          <a:xfrm>
            <a:off x="6383480" y="4542204"/>
            <a:ext cx="4922793" cy="397545"/>
          </a:xfrm>
          <a:prstGeom prst="rect">
            <a:avLst/>
          </a:prstGeom>
        </p:spPr>
        <p:txBody>
          <a:bodyPr lIns="0" tIns="0" rIns="0" bIns="0" rtlCol="0" anchor="t">
            <a:spAutoFit/>
          </a:bodyPr>
          <a:lstStyle/>
          <a:p>
            <a:pPr algn="ctr">
              <a:lnSpc>
                <a:spcPts val="3079"/>
              </a:lnSpc>
            </a:pPr>
            <a:r>
              <a:rPr lang="en-US" sz="2800">
                <a:solidFill>
                  <a:srgbClr val="000000"/>
                </a:solidFill>
                <a:latin typeface="Times New Roman" panose="02020603050405020304" pitchFamily="18" charset="0"/>
                <a:cs typeface="Times New Roman" panose="02020603050405020304" pitchFamily="18" charset="0"/>
              </a:rPr>
              <a:t>NỘI DUNG THỰC TẬP</a:t>
            </a:r>
          </a:p>
        </p:txBody>
      </p:sp>
      <p:sp>
        <p:nvSpPr>
          <p:cNvPr id="10" name="TextBox 10"/>
          <p:cNvSpPr txBox="1"/>
          <p:nvPr/>
        </p:nvSpPr>
        <p:spPr>
          <a:xfrm>
            <a:off x="1288509" y="3619740"/>
            <a:ext cx="3772085" cy="403380"/>
          </a:xfrm>
          <a:prstGeom prst="rect">
            <a:avLst/>
          </a:prstGeom>
        </p:spPr>
        <p:txBody>
          <a:bodyPr lIns="0" tIns="0" rIns="0" bIns="0" rtlCol="0" anchor="t">
            <a:spAutoFit/>
          </a:bodyPr>
          <a:lstStyle/>
          <a:p>
            <a:pPr algn="ctr">
              <a:lnSpc>
                <a:spcPts val="3093"/>
              </a:lnSpc>
            </a:pPr>
            <a:r>
              <a:rPr lang="en-US" sz="3500" b="1" dirty="0">
                <a:solidFill>
                  <a:srgbClr val="000000"/>
                </a:solidFill>
                <a:latin typeface="Times New Roman" panose="02020603050405020304" pitchFamily="18" charset="0"/>
                <a:cs typeface="Times New Roman" panose="02020603050405020304" pitchFamily="18" charset="0"/>
              </a:rPr>
              <a:t>CHƯƠNG 1</a:t>
            </a:r>
          </a:p>
        </p:txBody>
      </p:sp>
      <p:sp>
        <p:nvSpPr>
          <p:cNvPr id="11" name="TextBox 11"/>
          <p:cNvSpPr txBox="1"/>
          <p:nvPr/>
        </p:nvSpPr>
        <p:spPr>
          <a:xfrm>
            <a:off x="6958834" y="409467"/>
            <a:ext cx="4775966" cy="833562"/>
          </a:xfrm>
          <a:prstGeom prst="rect">
            <a:avLst/>
          </a:prstGeom>
        </p:spPr>
        <p:txBody>
          <a:bodyPr wrap="square" lIns="0" tIns="0" rIns="0" bIns="0" rtlCol="0" anchor="t">
            <a:spAutoFit/>
          </a:bodyPr>
          <a:lstStyle/>
          <a:p>
            <a:pPr>
              <a:lnSpc>
                <a:spcPts val="6479"/>
              </a:lnSpc>
            </a:pPr>
            <a:r>
              <a:rPr lang="en-US" sz="5999" b="1" dirty="0">
                <a:solidFill>
                  <a:srgbClr val="000000"/>
                </a:solidFill>
                <a:latin typeface="Tahoma" panose="020B0604030504040204" pitchFamily="34" charset="0"/>
                <a:ea typeface="Tahoma" panose="020B0604030504040204" pitchFamily="34" charset="0"/>
                <a:cs typeface="Tahoma" panose="020B0604030504040204" pitchFamily="34" charset="0"/>
              </a:rPr>
              <a:t>NỘI DUNG</a:t>
            </a:r>
          </a:p>
        </p:txBody>
      </p:sp>
      <p:sp>
        <p:nvSpPr>
          <p:cNvPr id="12" name="TextBox 12"/>
          <p:cNvSpPr txBox="1"/>
          <p:nvPr/>
        </p:nvSpPr>
        <p:spPr>
          <a:xfrm>
            <a:off x="12170641" y="4365992"/>
            <a:ext cx="4841150" cy="795089"/>
          </a:xfrm>
          <a:prstGeom prst="rect">
            <a:avLst/>
          </a:prstGeom>
        </p:spPr>
        <p:txBody>
          <a:bodyPr lIns="0" tIns="0" rIns="0" bIns="0" rtlCol="0" anchor="t">
            <a:spAutoFit/>
          </a:bodyPr>
          <a:lstStyle/>
          <a:p>
            <a:pPr algn="ctr">
              <a:lnSpc>
                <a:spcPts val="3079"/>
              </a:lnSpc>
            </a:pPr>
            <a:r>
              <a:rPr lang="en-US" sz="2800" dirty="0">
                <a:solidFill>
                  <a:srgbClr val="000000"/>
                </a:solidFill>
                <a:latin typeface="Times New Roman" panose="02020603050405020304" pitchFamily="18" charset="0"/>
                <a:cs typeface="Times New Roman" panose="02020603050405020304" pitchFamily="18" charset="0"/>
              </a:rPr>
              <a:t>ĐÁNH GIÁ KẾT QUẢ VÀ ĐỊNH HƯỚNG PHÁT TRIỂN</a:t>
            </a:r>
          </a:p>
        </p:txBody>
      </p:sp>
      <p:sp>
        <p:nvSpPr>
          <p:cNvPr id="13" name="TextBox 13"/>
          <p:cNvSpPr txBox="1"/>
          <p:nvPr/>
        </p:nvSpPr>
        <p:spPr>
          <a:xfrm>
            <a:off x="12705173" y="3619740"/>
            <a:ext cx="3772085" cy="403380"/>
          </a:xfrm>
          <a:prstGeom prst="rect">
            <a:avLst/>
          </a:prstGeom>
        </p:spPr>
        <p:txBody>
          <a:bodyPr lIns="0" tIns="0" rIns="0" bIns="0" rtlCol="0" anchor="t">
            <a:spAutoFit/>
          </a:bodyPr>
          <a:lstStyle/>
          <a:p>
            <a:pPr algn="ctr">
              <a:lnSpc>
                <a:spcPts val="3093"/>
              </a:lnSpc>
            </a:pPr>
            <a:r>
              <a:rPr lang="en-US" sz="3500" b="1" dirty="0">
                <a:solidFill>
                  <a:srgbClr val="000000"/>
                </a:solidFill>
                <a:latin typeface="Times New Roman" panose="02020603050405020304" pitchFamily="18" charset="0"/>
                <a:cs typeface="Times New Roman" panose="02020603050405020304" pitchFamily="18" charset="0"/>
              </a:rPr>
              <a:t>CHƯƠNG 3</a:t>
            </a:r>
          </a:p>
        </p:txBody>
      </p:sp>
      <p:pic>
        <p:nvPicPr>
          <p:cNvPr id="2056" name="Picture 8" descr="Búa Sắt Hình ảnh PNG | Vector và các tập tin PSD | Tải về miễn phí trên  Pngtree"/>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667" b="93333" l="6389" r="91389"/>
                    </a14:imgEffect>
                  </a14:imgLayer>
                </a14:imgProps>
              </a:ext>
              <a:ext uri="{28A0092B-C50C-407E-A947-70E740481C1C}">
                <a14:useLocalDpi xmlns:a14="http://schemas.microsoft.com/office/drawing/2010/main" val="0"/>
              </a:ext>
            </a:extLst>
          </a:blip>
          <a:srcRect/>
          <a:stretch>
            <a:fillRect/>
          </a:stretch>
        </p:blipFill>
        <p:spPr bwMode="auto">
          <a:xfrm>
            <a:off x="16477258" y="0"/>
            <a:ext cx="1894994" cy="189499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5689182"/>
            <a:ext cx="18288000" cy="7334543"/>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715043" y="3102373"/>
            <a:ext cx="9724357" cy="3385029"/>
          </a:xfrm>
          <a:prstGeom prst="rect">
            <a:avLst/>
          </a:prstGeom>
        </p:spPr>
        <p:txBody>
          <a:bodyPr wrap="square" lIns="0" tIns="0" rIns="0" bIns="0" rtlCol="0" anchor="t">
            <a:spAutoFit/>
          </a:bodyPr>
          <a:lstStyle/>
          <a:p>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CÔNG TY CỔ PHẦN XÂY DỰNG 699: </a:t>
            </a:r>
          </a:p>
          <a:p>
            <a:pPr marL="431797" lvl="1" indent="-215899">
              <a:buFont typeface="Arial"/>
              <a:buChar char="•"/>
            </a:pP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Công</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ty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được</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thành</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lập</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vào</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27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tháng</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10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năm</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2003</a:t>
            </a:r>
          </a:p>
          <a:p>
            <a:pPr marL="431797" lvl="1" indent="-215899">
              <a:buFont typeface="Arial"/>
              <a:buChar char="•"/>
            </a:pP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Lĩnh</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vực</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chủ</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yếu</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của</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công</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ty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là</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xây</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dựng</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công</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trình</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kỹ</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thuật</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dân</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dụng</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Hoạt</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động</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dịch</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vụ</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hỗ</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trợ</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cho</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vận</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tải</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đường</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sắt</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và</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đường</a:t>
            </a:r>
            <a:r>
              <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spc="31" dirty="0" err="1">
                <a:solidFill>
                  <a:srgbClr val="00132D"/>
                </a:solidFill>
                <a:latin typeface="Tahoma" panose="020B0604030504040204" pitchFamily="34" charset="0"/>
                <a:ea typeface="Tahoma" panose="020B0604030504040204" pitchFamily="34" charset="0"/>
                <a:cs typeface="Tahoma" panose="020B0604030504040204" pitchFamily="34" charset="0"/>
              </a:rPr>
              <a:t>bộ</a:t>
            </a:r>
            <a:endParaRPr lang="en-US" sz="2800" spc="31" dirty="0">
              <a:solidFill>
                <a:srgbClr val="00132D"/>
              </a:solidFill>
              <a:latin typeface="Tahoma" panose="020B0604030504040204" pitchFamily="34" charset="0"/>
              <a:ea typeface="Tahoma" panose="020B0604030504040204" pitchFamily="34" charset="0"/>
              <a:cs typeface="Tahoma" panose="020B0604030504040204" pitchFamily="34" charset="0"/>
            </a:endParaRPr>
          </a:p>
          <a:p>
            <a:endParaRPr lang="en-US" sz="1999" spc="31" dirty="0">
              <a:solidFill>
                <a:srgbClr val="00132D"/>
              </a:solidFill>
              <a:latin typeface="Times New Roman" panose="02020603050405020304" pitchFamily="18" charset="0"/>
              <a:cs typeface="Times New Roman" panose="02020603050405020304" pitchFamily="18" charset="0"/>
            </a:endParaRPr>
          </a:p>
          <a:p>
            <a:endParaRPr lang="en-US" sz="1999" spc="31" dirty="0">
              <a:solidFill>
                <a:srgbClr val="00132D"/>
              </a:solidFill>
              <a:latin typeface="Times New Roman" panose="02020603050405020304" pitchFamily="18" charset="0"/>
              <a:cs typeface="Times New Roman" panose="02020603050405020304" pitchFamily="18" charset="0"/>
            </a:endParaRPr>
          </a:p>
          <a:p>
            <a:endParaRPr lang="en-US" sz="1999" spc="31" dirty="0">
              <a:solidFill>
                <a:srgbClr val="00132D"/>
              </a:solidFill>
              <a:latin typeface="Times New Roman" panose="02020603050405020304" pitchFamily="18" charset="0"/>
              <a:cs typeface="Times New Roman" panose="02020603050405020304" pitchFamily="18" charset="0"/>
            </a:endParaRPr>
          </a:p>
          <a:p>
            <a:endParaRPr lang="en-US" sz="1999" spc="31" dirty="0">
              <a:solidFill>
                <a:srgbClr val="00132D"/>
              </a:solidFill>
              <a:latin typeface="Times New Roman" panose="02020603050405020304" pitchFamily="18" charset="0"/>
              <a:cs typeface="Times New Roman" panose="02020603050405020304" pitchFamily="18" charset="0"/>
            </a:endParaRPr>
          </a:p>
        </p:txBody>
      </p:sp>
      <p:sp>
        <p:nvSpPr>
          <p:cNvPr id="10" name="TextBox 10"/>
          <p:cNvSpPr txBox="1"/>
          <p:nvPr/>
        </p:nvSpPr>
        <p:spPr>
          <a:xfrm>
            <a:off x="392112" y="890101"/>
            <a:ext cx="17970329" cy="769441"/>
          </a:xfrm>
          <a:prstGeom prst="rect">
            <a:avLst/>
          </a:prstGeom>
        </p:spPr>
        <p:txBody>
          <a:bodyPr wrap="square" lIns="0" tIns="0" rIns="0" bIns="0" rtlCol="0" anchor="t">
            <a:spAutoFit/>
          </a:bodyPr>
          <a:lstStyle/>
          <a:p>
            <a:pPr>
              <a:lnSpc>
                <a:spcPts val="6479"/>
              </a:lnSpc>
            </a:pPr>
            <a:r>
              <a:rPr lang="en-US" sz="4800" b="1" dirty="0" smtClean="0">
                <a:solidFill>
                  <a:schemeClr val="accent1">
                    <a:lumMod val="50000"/>
                  </a:schemeClr>
                </a:solidFill>
                <a:latin typeface="Times New Roman" panose="02020603050405020304" pitchFamily="18" charset="0"/>
                <a:cs typeface="Times New Roman" panose="02020603050405020304" pitchFamily="18" charset="0"/>
              </a:rPr>
              <a:t>CHƯƠNG </a:t>
            </a:r>
            <a:r>
              <a:rPr lang="en-US" sz="4800" b="1" dirty="0">
                <a:solidFill>
                  <a:schemeClr val="accent1">
                    <a:lumMod val="50000"/>
                  </a:schemeClr>
                </a:solidFill>
                <a:latin typeface="Times New Roman" panose="02020603050405020304" pitchFamily="18" charset="0"/>
                <a:cs typeface="Times New Roman" panose="02020603050405020304" pitchFamily="18" charset="0"/>
              </a:rPr>
              <a:t>1 : GIỚI THIỆU VỀ CÔNG TY VÀ VỊ TRÍ THỰC TẬP</a:t>
            </a:r>
          </a:p>
        </p:txBody>
      </p:sp>
      <p:sp>
        <p:nvSpPr>
          <p:cNvPr id="11" name="TextBox 11"/>
          <p:cNvSpPr txBox="1"/>
          <p:nvPr/>
        </p:nvSpPr>
        <p:spPr>
          <a:xfrm>
            <a:off x="715043" y="2283771"/>
            <a:ext cx="3875723" cy="448841"/>
          </a:xfrm>
          <a:prstGeom prst="rect">
            <a:avLst/>
          </a:prstGeom>
        </p:spPr>
        <p:txBody>
          <a:bodyPr lIns="0" tIns="0" rIns="0" bIns="0" rtlCol="0" anchor="t">
            <a:spAutoFit/>
          </a:bodyPr>
          <a:lstStyle/>
          <a:p>
            <a:pPr>
              <a:lnSpc>
                <a:spcPts val="3499"/>
              </a:lnSpc>
            </a:pPr>
            <a:r>
              <a:rPr lang="en-US" sz="3500" b="1" spc="112" dirty="0" err="1">
                <a:solidFill>
                  <a:schemeClr val="accent1">
                    <a:lumMod val="50000"/>
                  </a:schemeClr>
                </a:solidFill>
                <a:latin typeface="Times New Roman" panose="02020603050405020304" pitchFamily="18" charset="0"/>
                <a:cs typeface="Times New Roman" panose="02020603050405020304" pitchFamily="18" charset="0"/>
              </a:rPr>
              <a:t>Giới</a:t>
            </a:r>
            <a:r>
              <a:rPr lang="en-US" sz="3500" b="1" spc="112" dirty="0">
                <a:solidFill>
                  <a:schemeClr val="accent1">
                    <a:lumMod val="50000"/>
                  </a:schemeClr>
                </a:solidFill>
                <a:latin typeface="Times New Roman" panose="02020603050405020304" pitchFamily="18" charset="0"/>
                <a:cs typeface="Times New Roman" panose="02020603050405020304" pitchFamily="18" charset="0"/>
              </a:rPr>
              <a:t> </a:t>
            </a:r>
            <a:r>
              <a:rPr lang="en-US" sz="3500" b="1" spc="112" dirty="0" err="1">
                <a:solidFill>
                  <a:schemeClr val="accent1">
                    <a:lumMod val="50000"/>
                  </a:schemeClr>
                </a:solidFill>
                <a:latin typeface="Times New Roman" panose="02020603050405020304" pitchFamily="18" charset="0"/>
                <a:cs typeface="Times New Roman" panose="02020603050405020304" pitchFamily="18" charset="0"/>
              </a:rPr>
              <a:t>thiệu</a:t>
            </a:r>
            <a:r>
              <a:rPr lang="en-US" sz="3500" b="1" spc="112" dirty="0">
                <a:solidFill>
                  <a:schemeClr val="accent1">
                    <a:lumMod val="50000"/>
                  </a:schemeClr>
                </a:solidFill>
                <a:latin typeface="Times New Roman" panose="02020603050405020304" pitchFamily="18" charset="0"/>
                <a:cs typeface="Times New Roman" panose="02020603050405020304" pitchFamily="18" charset="0"/>
              </a:rPr>
              <a:t> </a:t>
            </a:r>
            <a:r>
              <a:rPr lang="en-US" sz="3500" b="1" spc="112" dirty="0" err="1">
                <a:solidFill>
                  <a:schemeClr val="accent1">
                    <a:lumMod val="50000"/>
                  </a:schemeClr>
                </a:solidFill>
                <a:latin typeface="Times New Roman" panose="02020603050405020304" pitchFamily="18" charset="0"/>
                <a:cs typeface="Times New Roman" panose="02020603050405020304" pitchFamily="18" charset="0"/>
              </a:rPr>
              <a:t>công</a:t>
            </a:r>
            <a:r>
              <a:rPr lang="en-US" sz="3500" b="1" spc="112" dirty="0">
                <a:solidFill>
                  <a:schemeClr val="accent1">
                    <a:lumMod val="50000"/>
                  </a:schemeClr>
                </a:solidFill>
                <a:latin typeface="Times New Roman" panose="02020603050405020304" pitchFamily="18" charset="0"/>
                <a:cs typeface="Times New Roman" panose="02020603050405020304" pitchFamily="18" charset="0"/>
              </a:rPr>
              <a:t> ty</a:t>
            </a:r>
          </a:p>
        </p:txBody>
      </p:sp>
      <p:sp>
        <p:nvSpPr>
          <p:cNvPr id="12" name="TextBox 12"/>
          <p:cNvSpPr txBox="1"/>
          <p:nvPr/>
        </p:nvSpPr>
        <p:spPr>
          <a:xfrm>
            <a:off x="715043" y="6781515"/>
            <a:ext cx="8662234" cy="2052934"/>
          </a:xfrm>
          <a:prstGeom prst="rect">
            <a:avLst/>
          </a:prstGeom>
        </p:spPr>
        <p:txBody>
          <a:bodyPr lIns="0" tIns="0" rIns="0" bIns="0" rtlCol="0" anchor="t">
            <a:spAutoFit/>
          </a:bodyPr>
          <a:lstStyle/>
          <a:p>
            <a:pPr marL="431797" lvl="1" indent="-215899">
              <a:buFont typeface="Arial"/>
              <a:buChar char="•"/>
            </a:pPr>
            <a:r>
              <a:rPr lang="en-US" sz="2800" dirty="0" err="1">
                <a:solidFill>
                  <a:srgbClr val="00132D"/>
                </a:solidFill>
                <a:latin typeface="Tahoma" panose="020B0604030504040204" pitchFamily="34" charset="0"/>
                <a:ea typeface="Tahoma" panose="020B0604030504040204" pitchFamily="34" charset="0"/>
                <a:cs typeface="Tahoma" panose="020B0604030504040204" pitchFamily="34" charset="0"/>
              </a:rPr>
              <a:t>Vị</a:t>
            </a:r>
            <a:r>
              <a:rPr lang="en-US" sz="2800"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dirty="0" err="1">
                <a:solidFill>
                  <a:srgbClr val="00132D"/>
                </a:solidFill>
                <a:latin typeface="Tahoma" panose="020B0604030504040204" pitchFamily="34" charset="0"/>
                <a:ea typeface="Tahoma" panose="020B0604030504040204" pitchFamily="34" charset="0"/>
                <a:cs typeface="Tahoma" panose="020B0604030504040204" pitchFamily="34" charset="0"/>
              </a:rPr>
              <a:t>trí</a:t>
            </a:r>
            <a:r>
              <a:rPr lang="en-US" sz="2800"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dirty="0" err="1">
                <a:solidFill>
                  <a:srgbClr val="00132D"/>
                </a:solidFill>
                <a:latin typeface="Tahoma" panose="020B0604030504040204" pitchFamily="34" charset="0"/>
                <a:ea typeface="Tahoma" panose="020B0604030504040204" pitchFamily="34" charset="0"/>
                <a:cs typeface="Tahoma" panose="020B0604030504040204" pitchFamily="34" charset="0"/>
              </a:rPr>
              <a:t>Thực</a:t>
            </a:r>
            <a:r>
              <a:rPr lang="en-US" sz="2800"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dirty="0" err="1">
                <a:solidFill>
                  <a:srgbClr val="00132D"/>
                </a:solidFill>
                <a:latin typeface="Tahoma" panose="020B0604030504040204" pitchFamily="34" charset="0"/>
                <a:ea typeface="Tahoma" panose="020B0604030504040204" pitchFamily="34" charset="0"/>
                <a:cs typeface="Tahoma" panose="020B0604030504040204" pitchFamily="34" charset="0"/>
              </a:rPr>
              <a:t>tập</a:t>
            </a:r>
            <a:r>
              <a:rPr lang="en-US" sz="2800"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dirty="0" err="1">
                <a:solidFill>
                  <a:srgbClr val="00132D"/>
                </a:solidFill>
                <a:latin typeface="Tahoma" panose="020B0604030504040204" pitchFamily="34" charset="0"/>
                <a:ea typeface="Tahoma" panose="020B0604030504040204" pitchFamily="34" charset="0"/>
                <a:cs typeface="Tahoma" panose="020B0604030504040204" pitchFamily="34" charset="0"/>
              </a:rPr>
              <a:t>sinh</a:t>
            </a:r>
            <a:r>
              <a:rPr lang="en-US" sz="2800"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dirty="0" err="1">
                <a:solidFill>
                  <a:srgbClr val="00132D"/>
                </a:solidFill>
                <a:latin typeface="Tahoma" panose="020B0604030504040204" pitchFamily="34" charset="0"/>
                <a:ea typeface="Tahoma" panose="020B0604030504040204" pitchFamily="34" charset="0"/>
                <a:cs typeface="Tahoma" panose="020B0604030504040204" pitchFamily="34" charset="0"/>
              </a:rPr>
              <a:t>sửa</a:t>
            </a:r>
            <a:r>
              <a:rPr lang="en-US" sz="2800"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dirty="0" err="1">
                <a:solidFill>
                  <a:srgbClr val="00132D"/>
                </a:solidFill>
                <a:latin typeface="Tahoma" panose="020B0604030504040204" pitchFamily="34" charset="0"/>
                <a:ea typeface="Tahoma" panose="020B0604030504040204" pitchFamily="34" charset="0"/>
                <a:cs typeface="Tahoma" panose="020B0604030504040204" pitchFamily="34" charset="0"/>
              </a:rPr>
              <a:t>chữa</a:t>
            </a:r>
            <a:r>
              <a:rPr lang="en-US" sz="2800"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dirty="0" err="1">
                <a:solidFill>
                  <a:srgbClr val="00132D"/>
                </a:solidFill>
                <a:latin typeface="Tahoma" panose="020B0604030504040204" pitchFamily="34" charset="0"/>
                <a:ea typeface="Tahoma" panose="020B0604030504040204" pitchFamily="34" charset="0"/>
                <a:cs typeface="Tahoma" panose="020B0604030504040204" pitchFamily="34" charset="0"/>
              </a:rPr>
              <a:t>và</a:t>
            </a:r>
            <a:r>
              <a:rPr lang="en-US" sz="2800"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dirty="0" err="1">
                <a:solidFill>
                  <a:srgbClr val="00132D"/>
                </a:solidFill>
                <a:latin typeface="Tahoma" panose="020B0604030504040204" pitchFamily="34" charset="0"/>
                <a:ea typeface="Tahoma" panose="020B0604030504040204" pitchFamily="34" charset="0"/>
                <a:cs typeface="Tahoma" panose="020B0604030504040204" pitchFamily="34" charset="0"/>
              </a:rPr>
              <a:t>thay</a:t>
            </a:r>
            <a:r>
              <a:rPr lang="en-US" sz="2800"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dirty="0" err="1">
                <a:solidFill>
                  <a:srgbClr val="00132D"/>
                </a:solidFill>
                <a:latin typeface="Tahoma" panose="020B0604030504040204" pitchFamily="34" charset="0"/>
                <a:ea typeface="Tahoma" panose="020B0604030504040204" pitchFamily="34" charset="0"/>
                <a:cs typeface="Tahoma" panose="020B0604030504040204" pitchFamily="34" charset="0"/>
              </a:rPr>
              <a:t>đổi</a:t>
            </a:r>
            <a:r>
              <a:rPr lang="en-US" sz="2800"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dirty="0" err="1">
                <a:solidFill>
                  <a:srgbClr val="00132D"/>
                </a:solidFill>
                <a:latin typeface="Tahoma" panose="020B0604030504040204" pitchFamily="34" charset="0"/>
                <a:ea typeface="Tahoma" panose="020B0604030504040204" pitchFamily="34" charset="0"/>
                <a:cs typeface="Tahoma" panose="020B0604030504040204" pitchFamily="34" charset="0"/>
              </a:rPr>
              <a:t>nội</a:t>
            </a:r>
            <a:r>
              <a:rPr lang="en-US" sz="2800" dirty="0">
                <a:solidFill>
                  <a:srgbClr val="00132D"/>
                </a:solidFill>
                <a:latin typeface="Tahoma" panose="020B0604030504040204" pitchFamily="34" charset="0"/>
                <a:ea typeface="Tahoma" panose="020B0604030504040204" pitchFamily="34" charset="0"/>
                <a:cs typeface="Tahoma" panose="020B0604030504040204" pitchFamily="34" charset="0"/>
              </a:rPr>
              <a:t> dung HTML</a:t>
            </a:r>
          </a:p>
          <a:p>
            <a:pPr marL="431797" lvl="1" indent="-215899">
              <a:buFont typeface="Arial"/>
              <a:buChar char="•"/>
            </a:pPr>
            <a:r>
              <a:rPr lang="en-US" sz="2800" dirty="0" err="1">
                <a:solidFill>
                  <a:srgbClr val="00132D"/>
                </a:solidFill>
                <a:latin typeface="Tahoma" panose="020B0604030504040204" pitchFamily="34" charset="0"/>
                <a:ea typeface="Tahoma" panose="020B0604030504040204" pitchFamily="34" charset="0"/>
                <a:cs typeface="Tahoma" panose="020B0604030504040204" pitchFamily="34" charset="0"/>
              </a:rPr>
              <a:t>Công</a:t>
            </a:r>
            <a:r>
              <a:rPr lang="en-US" sz="2800"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dirty="0" err="1">
                <a:solidFill>
                  <a:srgbClr val="00132D"/>
                </a:solidFill>
                <a:latin typeface="Tahoma" panose="020B0604030504040204" pitchFamily="34" charset="0"/>
                <a:ea typeface="Tahoma" panose="020B0604030504040204" pitchFamily="34" charset="0"/>
                <a:cs typeface="Tahoma" panose="020B0604030504040204" pitchFamily="34" charset="0"/>
              </a:rPr>
              <a:t>việc</a:t>
            </a:r>
            <a:r>
              <a:rPr lang="en-US" sz="2800"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dirty="0" err="1">
                <a:solidFill>
                  <a:srgbClr val="00132D"/>
                </a:solidFill>
                <a:latin typeface="Tahoma" panose="020B0604030504040204" pitchFamily="34" charset="0"/>
                <a:ea typeface="Tahoma" panose="020B0604030504040204" pitchFamily="34" charset="0"/>
                <a:cs typeface="Tahoma" panose="020B0604030504040204" pitchFamily="34" charset="0"/>
              </a:rPr>
              <a:t>được</a:t>
            </a:r>
            <a:r>
              <a:rPr lang="en-US" sz="2800"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dirty="0" err="1">
                <a:solidFill>
                  <a:srgbClr val="00132D"/>
                </a:solidFill>
                <a:latin typeface="Tahoma" panose="020B0604030504040204" pitchFamily="34" charset="0"/>
                <a:ea typeface="Tahoma" panose="020B0604030504040204" pitchFamily="34" charset="0"/>
                <a:cs typeface="Tahoma" panose="020B0604030504040204" pitchFamily="34" charset="0"/>
              </a:rPr>
              <a:t>giao</a:t>
            </a:r>
            <a:r>
              <a:rPr lang="en-US" sz="2800"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dirty="0" err="1">
                <a:solidFill>
                  <a:srgbClr val="00132D"/>
                </a:solidFill>
                <a:latin typeface="Tahoma" panose="020B0604030504040204" pitchFamily="34" charset="0"/>
                <a:ea typeface="Tahoma" panose="020B0604030504040204" pitchFamily="34" charset="0"/>
                <a:cs typeface="Tahoma" panose="020B0604030504040204" pitchFamily="34" charset="0"/>
              </a:rPr>
              <a:t>Kiểm</a:t>
            </a:r>
            <a:r>
              <a:rPr lang="en-US" sz="2800"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dirty="0" err="1">
                <a:solidFill>
                  <a:srgbClr val="00132D"/>
                </a:solidFill>
                <a:latin typeface="Tahoma" panose="020B0604030504040204" pitchFamily="34" charset="0"/>
                <a:ea typeface="Tahoma" panose="020B0604030504040204" pitchFamily="34" charset="0"/>
                <a:cs typeface="Tahoma" panose="020B0604030504040204" pitchFamily="34" charset="0"/>
              </a:rPr>
              <a:t>tra</a:t>
            </a:r>
            <a:r>
              <a:rPr lang="en-US" sz="2800"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dirty="0" err="1">
                <a:solidFill>
                  <a:srgbClr val="00132D"/>
                </a:solidFill>
                <a:latin typeface="Tahoma" panose="020B0604030504040204" pitchFamily="34" charset="0"/>
                <a:ea typeface="Tahoma" panose="020B0604030504040204" pitchFamily="34" charset="0"/>
                <a:cs typeface="Tahoma" panose="020B0604030504040204" pitchFamily="34" charset="0"/>
              </a:rPr>
              <a:t>và</a:t>
            </a:r>
            <a:r>
              <a:rPr lang="en-US" sz="2800"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dirty="0" err="1">
                <a:solidFill>
                  <a:srgbClr val="00132D"/>
                </a:solidFill>
                <a:latin typeface="Tahoma" panose="020B0604030504040204" pitchFamily="34" charset="0"/>
                <a:ea typeface="Tahoma" panose="020B0604030504040204" pitchFamily="34" charset="0"/>
                <a:cs typeface="Tahoma" panose="020B0604030504040204" pitchFamily="34" charset="0"/>
              </a:rPr>
              <a:t>thay</a:t>
            </a:r>
            <a:r>
              <a:rPr lang="en-US" sz="2800"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dirty="0" err="1">
                <a:solidFill>
                  <a:srgbClr val="00132D"/>
                </a:solidFill>
                <a:latin typeface="Tahoma" panose="020B0604030504040204" pitchFamily="34" charset="0"/>
                <a:ea typeface="Tahoma" panose="020B0604030504040204" pitchFamily="34" charset="0"/>
                <a:cs typeface="Tahoma" panose="020B0604030504040204" pitchFamily="34" charset="0"/>
              </a:rPr>
              <a:t>đổi</a:t>
            </a:r>
            <a:r>
              <a:rPr lang="en-US" sz="2800"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dirty="0" err="1">
                <a:solidFill>
                  <a:srgbClr val="00132D"/>
                </a:solidFill>
                <a:latin typeface="Tahoma" panose="020B0604030504040204" pitchFamily="34" charset="0"/>
                <a:ea typeface="Tahoma" panose="020B0604030504040204" pitchFamily="34" charset="0"/>
                <a:cs typeface="Tahoma" panose="020B0604030504040204" pitchFamily="34" charset="0"/>
              </a:rPr>
              <a:t>nội</a:t>
            </a:r>
            <a:r>
              <a:rPr lang="en-US" sz="2800" dirty="0">
                <a:solidFill>
                  <a:srgbClr val="00132D"/>
                </a:solidFill>
                <a:latin typeface="Tahoma" panose="020B0604030504040204" pitchFamily="34" charset="0"/>
                <a:ea typeface="Tahoma" panose="020B0604030504040204" pitchFamily="34" charset="0"/>
                <a:cs typeface="Tahoma" panose="020B0604030504040204" pitchFamily="34" charset="0"/>
              </a:rPr>
              <a:t> dung </a:t>
            </a:r>
            <a:r>
              <a:rPr lang="en-US" sz="2800" dirty="0" err="1">
                <a:solidFill>
                  <a:srgbClr val="00132D"/>
                </a:solidFill>
                <a:latin typeface="Tahoma" panose="020B0604030504040204" pitchFamily="34" charset="0"/>
                <a:ea typeface="Tahoma" panose="020B0604030504040204" pitchFamily="34" charset="0"/>
                <a:cs typeface="Tahoma" panose="020B0604030504040204" pitchFamily="34" charset="0"/>
              </a:rPr>
              <a:t>theo</a:t>
            </a:r>
            <a:r>
              <a:rPr lang="en-US" sz="2800" dirty="0">
                <a:solidFill>
                  <a:srgbClr val="00132D"/>
                </a:solidFill>
                <a:latin typeface="Tahoma" panose="020B0604030504040204" pitchFamily="34" charset="0"/>
                <a:ea typeface="Tahoma" panose="020B0604030504040204" pitchFamily="34" charset="0"/>
                <a:cs typeface="Tahoma" panose="020B0604030504040204" pitchFamily="34" charset="0"/>
              </a:rPr>
              <a:t> </a:t>
            </a:r>
            <a:r>
              <a:rPr lang="en-US" sz="2800" dirty="0" err="1">
                <a:solidFill>
                  <a:srgbClr val="00132D"/>
                </a:solidFill>
                <a:latin typeface="Tahoma" panose="020B0604030504040204" pitchFamily="34" charset="0"/>
                <a:ea typeface="Tahoma" panose="020B0604030504040204" pitchFamily="34" charset="0"/>
                <a:cs typeface="Tahoma" panose="020B0604030504040204" pitchFamily="34" charset="0"/>
              </a:rPr>
              <a:t>mẫu</a:t>
            </a:r>
            <a:endParaRPr lang="en-US" sz="2800" dirty="0">
              <a:solidFill>
                <a:srgbClr val="00132D"/>
              </a:solidFill>
              <a:latin typeface="Tahoma" panose="020B0604030504040204" pitchFamily="34" charset="0"/>
              <a:ea typeface="Tahoma" panose="020B0604030504040204" pitchFamily="34" charset="0"/>
              <a:cs typeface="Tahoma" panose="020B0604030504040204" pitchFamily="34" charset="0"/>
            </a:endParaRPr>
          </a:p>
          <a:p>
            <a:pPr>
              <a:lnSpc>
                <a:spcPts val="2799"/>
              </a:lnSpc>
            </a:pPr>
            <a:endParaRPr lang="en-US" sz="1999" dirty="0">
              <a:solidFill>
                <a:srgbClr val="00132D"/>
              </a:solidFill>
              <a:latin typeface="Times New Roman" panose="02020603050405020304" pitchFamily="18" charset="0"/>
              <a:cs typeface="Times New Roman" panose="02020603050405020304" pitchFamily="18" charset="0"/>
            </a:endParaRPr>
          </a:p>
        </p:txBody>
      </p:sp>
      <p:sp>
        <p:nvSpPr>
          <p:cNvPr id="13" name="TextBox 13"/>
          <p:cNvSpPr txBox="1"/>
          <p:nvPr/>
        </p:nvSpPr>
        <p:spPr>
          <a:xfrm>
            <a:off x="910663" y="6166705"/>
            <a:ext cx="3484482" cy="448841"/>
          </a:xfrm>
          <a:prstGeom prst="rect">
            <a:avLst/>
          </a:prstGeom>
        </p:spPr>
        <p:txBody>
          <a:bodyPr lIns="0" tIns="0" rIns="0" bIns="0" rtlCol="0" anchor="t">
            <a:spAutoFit/>
          </a:bodyPr>
          <a:lstStyle/>
          <a:p>
            <a:pPr>
              <a:lnSpc>
                <a:spcPts val="3499"/>
              </a:lnSpc>
            </a:pPr>
            <a:r>
              <a:rPr lang="en-US" sz="3500" b="1" spc="112" dirty="0" err="1">
                <a:solidFill>
                  <a:schemeClr val="accent1">
                    <a:lumMod val="50000"/>
                  </a:schemeClr>
                </a:solidFill>
                <a:latin typeface="Times New Roman" panose="02020603050405020304" pitchFamily="18" charset="0"/>
                <a:cs typeface="Times New Roman" panose="02020603050405020304" pitchFamily="18" charset="0"/>
              </a:rPr>
              <a:t>Vị</a:t>
            </a:r>
            <a:r>
              <a:rPr lang="en-US" sz="3500" b="1" spc="112" dirty="0">
                <a:solidFill>
                  <a:schemeClr val="accent1">
                    <a:lumMod val="50000"/>
                  </a:schemeClr>
                </a:solidFill>
                <a:latin typeface="Times New Roman" panose="02020603050405020304" pitchFamily="18" charset="0"/>
                <a:cs typeface="Times New Roman" panose="02020603050405020304" pitchFamily="18" charset="0"/>
              </a:rPr>
              <a:t> </a:t>
            </a:r>
            <a:r>
              <a:rPr lang="en-US" sz="3500" b="1" spc="112" dirty="0" err="1">
                <a:solidFill>
                  <a:schemeClr val="accent1">
                    <a:lumMod val="50000"/>
                  </a:schemeClr>
                </a:solidFill>
                <a:latin typeface="Times New Roman" panose="02020603050405020304" pitchFamily="18" charset="0"/>
                <a:cs typeface="Times New Roman" panose="02020603050405020304" pitchFamily="18" charset="0"/>
              </a:rPr>
              <a:t>trí</a:t>
            </a:r>
            <a:r>
              <a:rPr lang="en-US" sz="3500" b="1" spc="112" dirty="0">
                <a:solidFill>
                  <a:schemeClr val="accent1">
                    <a:lumMod val="50000"/>
                  </a:schemeClr>
                </a:solidFill>
                <a:latin typeface="Times New Roman" panose="02020603050405020304" pitchFamily="18" charset="0"/>
                <a:cs typeface="Times New Roman" panose="02020603050405020304" pitchFamily="18" charset="0"/>
              </a:rPr>
              <a:t> </a:t>
            </a:r>
            <a:r>
              <a:rPr lang="en-US" sz="3500" b="1" spc="112" dirty="0" err="1">
                <a:solidFill>
                  <a:schemeClr val="accent1">
                    <a:lumMod val="50000"/>
                  </a:schemeClr>
                </a:solidFill>
                <a:latin typeface="Times New Roman" panose="02020603050405020304" pitchFamily="18" charset="0"/>
                <a:cs typeface="Times New Roman" panose="02020603050405020304" pitchFamily="18" charset="0"/>
              </a:rPr>
              <a:t>thực</a:t>
            </a:r>
            <a:r>
              <a:rPr lang="en-US" sz="3500" b="1" spc="112" dirty="0">
                <a:solidFill>
                  <a:schemeClr val="accent1">
                    <a:lumMod val="50000"/>
                  </a:schemeClr>
                </a:solidFill>
                <a:latin typeface="Times New Roman" panose="02020603050405020304" pitchFamily="18" charset="0"/>
                <a:cs typeface="Times New Roman" panose="02020603050405020304" pitchFamily="18" charset="0"/>
              </a:rPr>
              <a:t> </a:t>
            </a:r>
            <a:r>
              <a:rPr lang="en-US" sz="3500" b="1" spc="112" dirty="0" err="1">
                <a:solidFill>
                  <a:schemeClr val="accent1">
                    <a:lumMod val="50000"/>
                  </a:schemeClr>
                </a:solidFill>
                <a:latin typeface="Times New Roman" panose="02020603050405020304" pitchFamily="18" charset="0"/>
                <a:cs typeface="Times New Roman" panose="02020603050405020304" pitchFamily="18" charset="0"/>
              </a:rPr>
              <a:t>tập</a:t>
            </a:r>
            <a:endParaRPr lang="en-US" sz="3500" b="1" spc="112"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14" name="Picture 13"/>
          <p:cNvPicPr>
            <a:picLocks noChangeAspect="1"/>
          </p:cNvPicPr>
          <p:nvPr/>
        </p:nvPicPr>
        <p:blipFill>
          <a:blip r:embed="rId2">
            <a:extLst>
              <a:ext uri="{BEBA8EAE-BF5A-486C-A8C5-ECC9F3942E4B}">
                <a14:imgProps xmlns:a14="http://schemas.microsoft.com/office/drawing/2010/main">
                  <a14:imgLayer r:embed="rId3">
                    <a14:imgEffect>
                      <a14:backgroundRemoval t="0" b="99194" l="0" r="100000"/>
                    </a14:imgEffect>
                  </a14:imgLayer>
                </a14:imgProps>
              </a:ext>
              <a:ext uri="{28A0092B-C50C-407E-A947-70E740481C1C}">
                <a14:useLocalDpi xmlns:a14="http://schemas.microsoft.com/office/drawing/2010/main" val="0"/>
              </a:ext>
            </a:extLst>
          </a:blip>
          <a:stretch>
            <a:fillRect/>
          </a:stretch>
        </p:blipFill>
        <p:spPr>
          <a:xfrm>
            <a:off x="9906000" y="3057471"/>
            <a:ext cx="8193346" cy="564430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7683795" y="4133814"/>
            <a:ext cx="9196797" cy="4219104"/>
          </a:xfrm>
          <a:prstGeom prst="rect">
            <a:avLst/>
          </a:prstGeom>
        </p:spPr>
        <p:txBody>
          <a:bodyPr wrap="square" lIns="0" tIns="0" rIns="0" bIns="0" rtlCol="0" anchor="t">
            <a:spAutoFit/>
          </a:bodyPr>
          <a:lstStyle/>
          <a:p>
            <a:pPr marL="562571" lvl="1" indent="-281286">
              <a:lnSpc>
                <a:spcPts val="4716"/>
              </a:lnSpc>
              <a:buFont typeface="Arial"/>
              <a:buChar char="•"/>
            </a:pPr>
            <a:r>
              <a:rPr lang="en-US" sz="2800" dirty="0">
                <a:solidFill>
                  <a:srgbClr val="00132D"/>
                </a:solidFill>
                <a:latin typeface="Times New Roman" panose="02020603050405020304" pitchFamily="18" charset="0"/>
                <a:cs typeface="Times New Roman" panose="02020603050405020304" pitchFamily="18" charset="0"/>
              </a:rPr>
              <a:t> </a:t>
            </a:r>
            <a:r>
              <a:rPr lang="en-US" sz="2800" dirty="0" err="1">
                <a:solidFill>
                  <a:srgbClr val="00132D"/>
                </a:solidFill>
                <a:latin typeface="Times New Roman" panose="02020603050405020304" pitchFamily="18" charset="0"/>
                <a:cs typeface="Times New Roman" panose="02020603050405020304" pitchFamily="18" charset="0"/>
              </a:rPr>
              <a:t>Các</a:t>
            </a:r>
            <a:r>
              <a:rPr lang="en-US" sz="2800" dirty="0">
                <a:solidFill>
                  <a:srgbClr val="00132D"/>
                </a:solidFill>
                <a:latin typeface="Times New Roman" panose="02020603050405020304" pitchFamily="18" charset="0"/>
                <a:cs typeface="Times New Roman" panose="02020603050405020304" pitchFamily="18" charset="0"/>
              </a:rPr>
              <a:t> </a:t>
            </a:r>
            <a:r>
              <a:rPr lang="en-US" sz="2800" dirty="0" err="1">
                <a:solidFill>
                  <a:srgbClr val="00132D"/>
                </a:solidFill>
                <a:latin typeface="Times New Roman" panose="02020603050405020304" pitchFamily="18" charset="0"/>
                <a:cs typeface="Times New Roman" panose="02020603050405020304" pitchFamily="18" charset="0"/>
              </a:rPr>
              <a:t>công</a:t>
            </a:r>
            <a:r>
              <a:rPr lang="en-US" sz="2800" dirty="0">
                <a:solidFill>
                  <a:srgbClr val="00132D"/>
                </a:solidFill>
                <a:latin typeface="Times New Roman" panose="02020603050405020304" pitchFamily="18" charset="0"/>
                <a:cs typeface="Times New Roman" panose="02020603050405020304" pitchFamily="18" charset="0"/>
              </a:rPr>
              <a:t> </a:t>
            </a:r>
            <a:r>
              <a:rPr lang="en-US" sz="2800" dirty="0" err="1">
                <a:solidFill>
                  <a:srgbClr val="00132D"/>
                </a:solidFill>
                <a:latin typeface="Times New Roman" panose="02020603050405020304" pitchFamily="18" charset="0"/>
                <a:cs typeface="Times New Roman" panose="02020603050405020304" pitchFamily="18" charset="0"/>
              </a:rPr>
              <a:t>cụ</a:t>
            </a:r>
            <a:r>
              <a:rPr lang="en-US" sz="2800" dirty="0">
                <a:solidFill>
                  <a:srgbClr val="00132D"/>
                </a:solidFill>
                <a:latin typeface="Times New Roman" panose="02020603050405020304" pitchFamily="18" charset="0"/>
                <a:cs typeface="Times New Roman" panose="02020603050405020304" pitchFamily="18" charset="0"/>
              </a:rPr>
              <a:t> </a:t>
            </a:r>
            <a:r>
              <a:rPr lang="en-US" sz="2800" dirty="0" err="1">
                <a:solidFill>
                  <a:srgbClr val="00132D"/>
                </a:solidFill>
                <a:latin typeface="Times New Roman" panose="02020603050405020304" pitchFamily="18" charset="0"/>
                <a:cs typeface="Times New Roman" panose="02020603050405020304" pitchFamily="18" charset="0"/>
              </a:rPr>
              <a:t>làm</a:t>
            </a:r>
            <a:r>
              <a:rPr lang="en-US" sz="2800" dirty="0">
                <a:solidFill>
                  <a:srgbClr val="00132D"/>
                </a:solidFill>
                <a:latin typeface="Times New Roman" panose="02020603050405020304" pitchFamily="18" charset="0"/>
                <a:cs typeface="Times New Roman" panose="02020603050405020304" pitchFamily="18" charset="0"/>
              </a:rPr>
              <a:t> </a:t>
            </a:r>
            <a:r>
              <a:rPr lang="en-US" sz="2800" dirty="0" err="1">
                <a:solidFill>
                  <a:srgbClr val="00132D"/>
                </a:solidFill>
                <a:latin typeface="Times New Roman" panose="02020603050405020304" pitchFamily="18" charset="0"/>
                <a:cs typeface="Times New Roman" panose="02020603050405020304" pitchFamily="18" charset="0"/>
              </a:rPr>
              <a:t>việc</a:t>
            </a:r>
            <a:endParaRPr lang="en-US" sz="2800" dirty="0">
              <a:solidFill>
                <a:srgbClr val="00132D"/>
              </a:solidFill>
              <a:latin typeface="Times New Roman" panose="02020603050405020304" pitchFamily="18" charset="0"/>
              <a:cs typeface="Times New Roman" panose="02020603050405020304" pitchFamily="18" charset="0"/>
            </a:endParaRPr>
          </a:p>
          <a:p>
            <a:pPr marL="562571" lvl="1" indent="-281286">
              <a:lnSpc>
                <a:spcPts val="4716"/>
              </a:lnSpc>
              <a:buFont typeface="Arial"/>
              <a:buChar char="•"/>
            </a:pPr>
            <a:r>
              <a:rPr lang="en-US" sz="2800" dirty="0">
                <a:solidFill>
                  <a:srgbClr val="00132D"/>
                </a:solidFill>
                <a:latin typeface="Times New Roman" panose="02020603050405020304" pitchFamily="18" charset="0"/>
                <a:cs typeface="Times New Roman" panose="02020603050405020304" pitchFamily="18" charset="0"/>
              </a:rPr>
              <a:t> </a:t>
            </a:r>
            <a:r>
              <a:rPr lang="en-US" sz="2800" dirty="0" err="1">
                <a:solidFill>
                  <a:srgbClr val="00132D"/>
                </a:solidFill>
                <a:latin typeface="Times New Roman" panose="02020603050405020304" pitchFamily="18" charset="0"/>
                <a:cs typeface="Times New Roman" panose="02020603050405020304" pitchFamily="18" charset="0"/>
              </a:rPr>
              <a:t>Tìm</a:t>
            </a:r>
            <a:r>
              <a:rPr lang="en-US" sz="2800" dirty="0">
                <a:solidFill>
                  <a:srgbClr val="00132D"/>
                </a:solidFill>
                <a:latin typeface="Times New Roman" panose="02020603050405020304" pitchFamily="18" charset="0"/>
                <a:cs typeface="Times New Roman" panose="02020603050405020304" pitchFamily="18" charset="0"/>
              </a:rPr>
              <a:t> </a:t>
            </a:r>
            <a:r>
              <a:rPr lang="en-US" sz="2800" dirty="0" err="1">
                <a:solidFill>
                  <a:srgbClr val="00132D"/>
                </a:solidFill>
                <a:latin typeface="Times New Roman" panose="02020603050405020304" pitchFamily="18" charset="0"/>
                <a:cs typeface="Times New Roman" panose="02020603050405020304" pitchFamily="18" charset="0"/>
              </a:rPr>
              <a:t>hiểu</a:t>
            </a:r>
            <a:r>
              <a:rPr lang="en-US" sz="2800" dirty="0">
                <a:solidFill>
                  <a:srgbClr val="00132D"/>
                </a:solidFill>
                <a:latin typeface="Times New Roman" panose="02020603050405020304" pitchFamily="18" charset="0"/>
                <a:cs typeface="Times New Roman" panose="02020603050405020304" pitchFamily="18" charset="0"/>
              </a:rPr>
              <a:t> </a:t>
            </a:r>
            <a:r>
              <a:rPr lang="en-US" sz="2800" dirty="0" err="1">
                <a:solidFill>
                  <a:srgbClr val="00132D"/>
                </a:solidFill>
                <a:latin typeface="Times New Roman" panose="02020603050405020304" pitchFamily="18" charset="0"/>
                <a:cs typeface="Times New Roman" panose="02020603050405020304" pitchFamily="18" charset="0"/>
              </a:rPr>
              <a:t>sơ</a:t>
            </a:r>
            <a:r>
              <a:rPr lang="en-US" sz="2800" dirty="0">
                <a:solidFill>
                  <a:srgbClr val="00132D"/>
                </a:solidFill>
                <a:latin typeface="Times New Roman" panose="02020603050405020304" pitchFamily="18" charset="0"/>
                <a:cs typeface="Times New Roman" panose="02020603050405020304" pitchFamily="18" charset="0"/>
              </a:rPr>
              <a:t> </a:t>
            </a:r>
            <a:r>
              <a:rPr lang="en-US" sz="2800" dirty="0" err="1">
                <a:solidFill>
                  <a:srgbClr val="00132D"/>
                </a:solidFill>
                <a:latin typeface="Times New Roman" panose="02020603050405020304" pitchFamily="18" charset="0"/>
                <a:cs typeface="Times New Roman" panose="02020603050405020304" pitchFamily="18" charset="0"/>
              </a:rPr>
              <a:t>lược</a:t>
            </a:r>
            <a:r>
              <a:rPr lang="en-US" sz="2800" dirty="0">
                <a:solidFill>
                  <a:srgbClr val="00132D"/>
                </a:solidFill>
                <a:latin typeface="Times New Roman" panose="02020603050405020304" pitchFamily="18" charset="0"/>
                <a:cs typeface="Times New Roman" panose="02020603050405020304" pitchFamily="18" charset="0"/>
              </a:rPr>
              <a:t> </a:t>
            </a:r>
            <a:r>
              <a:rPr lang="en-US" sz="2800" dirty="0" err="1">
                <a:solidFill>
                  <a:srgbClr val="00132D"/>
                </a:solidFill>
                <a:latin typeface="Times New Roman" panose="02020603050405020304" pitchFamily="18" charset="0"/>
                <a:cs typeface="Times New Roman" panose="02020603050405020304" pitchFamily="18" charset="0"/>
              </a:rPr>
              <a:t>về</a:t>
            </a:r>
            <a:r>
              <a:rPr lang="en-US" sz="2800" dirty="0">
                <a:solidFill>
                  <a:srgbClr val="00132D"/>
                </a:solidFill>
                <a:latin typeface="Times New Roman" panose="02020603050405020304" pitchFamily="18" charset="0"/>
                <a:cs typeface="Times New Roman" panose="02020603050405020304" pitchFamily="18" charset="0"/>
              </a:rPr>
              <a:t> HTML/CSS/JavaScript</a:t>
            </a:r>
          </a:p>
          <a:p>
            <a:pPr marL="562571" lvl="1" indent="-281286">
              <a:lnSpc>
                <a:spcPts val="4716"/>
              </a:lnSpc>
              <a:buFont typeface="Arial"/>
              <a:buChar char="•"/>
            </a:pPr>
            <a:r>
              <a:rPr lang="en-US" sz="2800" dirty="0">
                <a:solidFill>
                  <a:srgbClr val="00132D"/>
                </a:solidFill>
                <a:latin typeface="Times New Roman" panose="02020603050405020304" pitchFamily="18" charset="0"/>
                <a:cs typeface="Times New Roman" panose="02020603050405020304" pitchFamily="18" charset="0"/>
              </a:rPr>
              <a:t> </a:t>
            </a:r>
            <a:r>
              <a:rPr lang="en-US" sz="2800" dirty="0" err="1">
                <a:solidFill>
                  <a:srgbClr val="00132D"/>
                </a:solidFill>
                <a:latin typeface="Times New Roman" panose="02020603050405020304" pitchFamily="18" charset="0"/>
                <a:cs typeface="Times New Roman" panose="02020603050405020304" pitchFamily="18" charset="0"/>
              </a:rPr>
              <a:t>Tìm</a:t>
            </a:r>
            <a:r>
              <a:rPr lang="en-US" sz="2800" dirty="0">
                <a:solidFill>
                  <a:srgbClr val="00132D"/>
                </a:solidFill>
                <a:latin typeface="Times New Roman" panose="02020603050405020304" pitchFamily="18" charset="0"/>
                <a:cs typeface="Times New Roman" panose="02020603050405020304" pitchFamily="18" charset="0"/>
              </a:rPr>
              <a:t> </a:t>
            </a:r>
            <a:r>
              <a:rPr lang="en-US" sz="2800" dirty="0" err="1">
                <a:solidFill>
                  <a:srgbClr val="00132D"/>
                </a:solidFill>
                <a:latin typeface="Times New Roman" panose="02020603050405020304" pitchFamily="18" charset="0"/>
                <a:cs typeface="Times New Roman" panose="02020603050405020304" pitchFamily="18" charset="0"/>
              </a:rPr>
              <a:t>hiểu</a:t>
            </a:r>
            <a:r>
              <a:rPr lang="en-US" sz="2800" dirty="0">
                <a:solidFill>
                  <a:srgbClr val="00132D"/>
                </a:solidFill>
                <a:latin typeface="Times New Roman" panose="02020603050405020304" pitchFamily="18" charset="0"/>
                <a:cs typeface="Times New Roman" panose="02020603050405020304" pitchFamily="18" charset="0"/>
              </a:rPr>
              <a:t> </a:t>
            </a:r>
            <a:r>
              <a:rPr lang="en-US" sz="2800" dirty="0" err="1">
                <a:solidFill>
                  <a:srgbClr val="00132D"/>
                </a:solidFill>
                <a:latin typeface="Times New Roman" panose="02020603050405020304" pitchFamily="18" charset="0"/>
                <a:cs typeface="Times New Roman" panose="02020603050405020304" pitchFamily="18" charset="0"/>
              </a:rPr>
              <a:t>về</a:t>
            </a:r>
            <a:r>
              <a:rPr lang="en-US" sz="2800" dirty="0">
                <a:solidFill>
                  <a:srgbClr val="00132D"/>
                </a:solidFill>
                <a:latin typeface="Times New Roman" panose="02020603050405020304" pitchFamily="18" charset="0"/>
                <a:cs typeface="Times New Roman" panose="02020603050405020304" pitchFamily="18" charset="0"/>
              </a:rPr>
              <a:t> SASS/SCSS</a:t>
            </a:r>
          </a:p>
          <a:p>
            <a:pPr marL="562571" lvl="1" indent="-281286">
              <a:lnSpc>
                <a:spcPts val="4716"/>
              </a:lnSpc>
              <a:buFont typeface="Arial"/>
              <a:buChar char="•"/>
            </a:pPr>
            <a:r>
              <a:rPr lang="en-US" sz="2800" dirty="0">
                <a:solidFill>
                  <a:srgbClr val="00132D"/>
                </a:solidFill>
                <a:latin typeface="Times New Roman" panose="02020603050405020304" pitchFamily="18" charset="0"/>
                <a:cs typeface="Times New Roman" panose="02020603050405020304" pitchFamily="18" charset="0"/>
              </a:rPr>
              <a:t> </a:t>
            </a:r>
            <a:r>
              <a:rPr lang="en-US" sz="2800" dirty="0" err="1">
                <a:solidFill>
                  <a:srgbClr val="00132D"/>
                </a:solidFill>
                <a:latin typeface="Times New Roman" panose="02020603050405020304" pitchFamily="18" charset="0"/>
                <a:cs typeface="Times New Roman" panose="02020603050405020304" pitchFamily="18" charset="0"/>
              </a:rPr>
              <a:t>Nghiên</a:t>
            </a:r>
            <a:r>
              <a:rPr lang="en-US" sz="2800" dirty="0">
                <a:solidFill>
                  <a:srgbClr val="00132D"/>
                </a:solidFill>
                <a:latin typeface="Times New Roman" panose="02020603050405020304" pitchFamily="18" charset="0"/>
                <a:cs typeface="Times New Roman" panose="02020603050405020304" pitchFamily="18" charset="0"/>
              </a:rPr>
              <a:t> </a:t>
            </a:r>
            <a:r>
              <a:rPr lang="en-US" sz="2800" dirty="0" err="1">
                <a:solidFill>
                  <a:srgbClr val="00132D"/>
                </a:solidFill>
                <a:latin typeface="Times New Roman" panose="02020603050405020304" pitchFamily="18" charset="0"/>
                <a:cs typeface="Times New Roman" panose="02020603050405020304" pitchFamily="18" charset="0"/>
              </a:rPr>
              <a:t>cứu</a:t>
            </a:r>
            <a:r>
              <a:rPr lang="en-US" sz="2800" dirty="0">
                <a:solidFill>
                  <a:srgbClr val="00132D"/>
                </a:solidFill>
                <a:latin typeface="Times New Roman" panose="02020603050405020304" pitchFamily="18" charset="0"/>
                <a:cs typeface="Times New Roman" panose="02020603050405020304" pitchFamily="18" charset="0"/>
              </a:rPr>
              <a:t> Project </a:t>
            </a:r>
            <a:r>
              <a:rPr lang="en-US" sz="2800" dirty="0" err="1">
                <a:solidFill>
                  <a:srgbClr val="00132D"/>
                </a:solidFill>
                <a:latin typeface="Times New Roman" panose="02020603050405020304" pitchFamily="18" charset="0"/>
                <a:cs typeface="Times New Roman" panose="02020603050405020304" pitchFamily="18" charset="0"/>
              </a:rPr>
              <a:t>và</a:t>
            </a:r>
            <a:r>
              <a:rPr lang="en-US" sz="2800" dirty="0">
                <a:solidFill>
                  <a:srgbClr val="00132D"/>
                </a:solidFill>
                <a:latin typeface="Times New Roman" panose="02020603050405020304" pitchFamily="18" charset="0"/>
                <a:cs typeface="Times New Roman" panose="02020603050405020304" pitchFamily="18" charset="0"/>
              </a:rPr>
              <a:t> Responsive</a:t>
            </a:r>
          </a:p>
          <a:p>
            <a:pPr marL="562571" lvl="1" indent="-281286">
              <a:lnSpc>
                <a:spcPts val="4716"/>
              </a:lnSpc>
              <a:buFont typeface="Arial"/>
              <a:buChar char="•"/>
            </a:pPr>
            <a:r>
              <a:rPr lang="en-US" sz="2800" dirty="0">
                <a:solidFill>
                  <a:srgbClr val="00132D"/>
                </a:solidFill>
                <a:latin typeface="Times New Roman" panose="02020603050405020304" pitchFamily="18" charset="0"/>
                <a:cs typeface="Times New Roman" panose="02020603050405020304" pitchFamily="18" charset="0"/>
              </a:rPr>
              <a:t> </a:t>
            </a:r>
            <a:r>
              <a:rPr lang="en-US" sz="2800" dirty="0" err="1">
                <a:solidFill>
                  <a:srgbClr val="00132D"/>
                </a:solidFill>
                <a:latin typeface="Times New Roman" panose="02020603050405020304" pitchFamily="18" charset="0"/>
                <a:cs typeface="Times New Roman" panose="02020603050405020304" pitchFamily="18" charset="0"/>
              </a:rPr>
              <a:t>Nghiên</a:t>
            </a:r>
            <a:r>
              <a:rPr lang="en-US" sz="2800" dirty="0">
                <a:solidFill>
                  <a:srgbClr val="00132D"/>
                </a:solidFill>
                <a:latin typeface="Times New Roman" panose="02020603050405020304" pitchFamily="18" charset="0"/>
                <a:cs typeface="Times New Roman" panose="02020603050405020304" pitchFamily="18" charset="0"/>
              </a:rPr>
              <a:t> </a:t>
            </a:r>
            <a:r>
              <a:rPr lang="en-US" sz="2800" dirty="0" err="1">
                <a:solidFill>
                  <a:srgbClr val="00132D"/>
                </a:solidFill>
                <a:latin typeface="Times New Roman" panose="02020603050405020304" pitchFamily="18" charset="0"/>
                <a:cs typeface="Times New Roman" panose="02020603050405020304" pitchFamily="18" charset="0"/>
              </a:rPr>
              <a:t>cứu</a:t>
            </a:r>
            <a:r>
              <a:rPr lang="en-US" sz="2800" dirty="0">
                <a:solidFill>
                  <a:srgbClr val="00132D"/>
                </a:solidFill>
                <a:latin typeface="Times New Roman" panose="02020603050405020304" pitchFamily="18" charset="0"/>
                <a:cs typeface="Times New Roman" panose="02020603050405020304" pitchFamily="18" charset="0"/>
              </a:rPr>
              <a:t> HTML/CSS </a:t>
            </a:r>
            <a:r>
              <a:rPr lang="en-US" sz="2800" dirty="0" err="1">
                <a:solidFill>
                  <a:srgbClr val="00132D"/>
                </a:solidFill>
                <a:latin typeface="Times New Roman" panose="02020603050405020304" pitchFamily="18" charset="0"/>
                <a:cs typeface="Times New Roman" panose="02020603050405020304" pitchFamily="18" charset="0"/>
              </a:rPr>
              <a:t>nâng</a:t>
            </a:r>
            <a:r>
              <a:rPr lang="en-US" sz="2800" dirty="0">
                <a:solidFill>
                  <a:srgbClr val="00132D"/>
                </a:solidFill>
                <a:latin typeface="Times New Roman" panose="02020603050405020304" pitchFamily="18" charset="0"/>
                <a:cs typeface="Times New Roman" panose="02020603050405020304" pitchFamily="18" charset="0"/>
              </a:rPr>
              <a:t> </a:t>
            </a:r>
            <a:r>
              <a:rPr lang="en-US" sz="2800" dirty="0" err="1">
                <a:solidFill>
                  <a:srgbClr val="00132D"/>
                </a:solidFill>
                <a:latin typeface="Times New Roman" panose="02020603050405020304" pitchFamily="18" charset="0"/>
                <a:cs typeface="Times New Roman" panose="02020603050405020304" pitchFamily="18" charset="0"/>
              </a:rPr>
              <a:t>cao</a:t>
            </a:r>
            <a:r>
              <a:rPr lang="en-US" sz="2800" dirty="0">
                <a:solidFill>
                  <a:srgbClr val="00132D"/>
                </a:solidFill>
                <a:latin typeface="Times New Roman" panose="02020603050405020304" pitchFamily="18" charset="0"/>
                <a:cs typeface="Times New Roman" panose="02020603050405020304" pitchFamily="18" charset="0"/>
              </a:rPr>
              <a:t>, </a:t>
            </a:r>
            <a:r>
              <a:rPr lang="en-US" sz="2800" dirty="0" err="1">
                <a:solidFill>
                  <a:srgbClr val="00132D"/>
                </a:solidFill>
                <a:latin typeface="Times New Roman" panose="02020603050405020304" pitchFamily="18" charset="0"/>
                <a:cs typeface="Times New Roman" panose="02020603050405020304" pitchFamily="18" charset="0"/>
              </a:rPr>
              <a:t>cắt</a:t>
            </a:r>
            <a:r>
              <a:rPr lang="en-US" sz="2800" dirty="0">
                <a:solidFill>
                  <a:srgbClr val="00132D"/>
                </a:solidFill>
                <a:latin typeface="Times New Roman" panose="02020603050405020304" pitchFamily="18" charset="0"/>
                <a:cs typeface="Times New Roman" panose="02020603050405020304" pitchFamily="18" charset="0"/>
              </a:rPr>
              <a:t> </a:t>
            </a:r>
            <a:r>
              <a:rPr lang="en-US" sz="2800" dirty="0" err="1">
                <a:solidFill>
                  <a:srgbClr val="00132D"/>
                </a:solidFill>
                <a:latin typeface="Times New Roman" panose="02020603050405020304" pitchFamily="18" charset="0"/>
                <a:cs typeface="Times New Roman" panose="02020603050405020304" pitchFamily="18" charset="0"/>
              </a:rPr>
              <a:t>giao</a:t>
            </a:r>
            <a:r>
              <a:rPr lang="en-US" sz="2800" dirty="0">
                <a:solidFill>
                  <a:srgbClr val="00132D"/>
                </a:solidFill>
                <a:latin typeface="Times New Roman" panose="02020603050405020304" pitchFamily="18" charset="0"/>
                <a:cs typeface="Times New Roman" panose="02020603050405020304" pitchFamily="18" charset="0"/>
              </a:rPr>
              <a:t> </a:t>
            </a:r>
            <a:r>
              <a:rPr lang="en-US" sz="2800" dirty="0" err="1">
                <a:solidFill>
                  <a:srgbClr val="00132D"/>
                </a:solidFill>
                <a:latin typeface="Times New Roman" panose="02020603050405020304" pitchFamily="18" charset="0"/>
                <a:cs typeface="Times New Roman" panose="02020603050405020304" pitchFamily="18" charset="0"/>
              </a:rPr>
              <a:t>diện</a:t>
            </a:r>
            <a:r>
              <a:rPr lang="en-US" sz="2800" dirty="0">
                <a:solidFill>
                  <a:srgbClr val="00132D"/>
                </a:solidFill>
                <a:latin typeface="Times New Roman" panose="02020603050405020304" pitchFamily="18" charset="0"/>
                <a:cs typeface="Times New Roman" panose="02020603050405020304" pitchFamily="18" charset="0"/>
              </a:rPr>
              <a:t> </a:t>
            </a:r>
            <a:r>
              <a:rPr lang="en-US" sz="2800" dirty="0" err="1">
                <a:solidFill>
                  <a:srgbClr val="00132D"/>
                </a:solidFill>
                <a:latin typeface="Times New Roman" panose="02020603050405020304" pitchFamily="18" charset="0"/>
                <a:cs typeface="Times New Roman" panose="02020603050405020304" pitchFamily="18" charset="0"/>
              </a:rPr>
              <a:t>với</a:t>
            </a:r>
            <a:r>
              <a:rPr lang="en-US" sz="2800" dirty="0">
                <a:solidFill>
                  <a:srgbClr val="00132D"/>
                </a:solidFill>
                <a:latin typeface="Times New Roman" panose="02020603050405020304" pitchFamily="18" charset="0"/>
                <a:cs typeface="Times New Roman" panose="02020603050405020304" pitchFamily="18" charset="0"/>
              </a:rPr>
              <a:t> Gulp ,Pug </a:t>
            </a:r>
            <a:r>
              <a:rPr lang="en-US" sz="2800" dirty="0" err="1">
                <a:solidFill>
                  <a:srgbClr val="00132D"/>
                </a:solidFill>
                <a:latin typeface="Times New Roman" panose="02020603050405020304" pitchFamily="18" charset="0"/>
                <a:cs typeface="Times New Roman" panose="02020603050405020304" pitchFamily="18" charset="0"/>
              </a:rPr>
              <a:t>và</a:t>
            </a:r>
            <a:r>
              <a:rPr lang="en-US" sz="2800" dirty="0">
                <a:solidFill>
                  <a:srgbClr val="00132D"/>
                </a:solidFill>
                <a:latin typeface="Times New Roman" panose="02020603050405020304" pitchFamily="18" charset="0"/>
                <a:cs typeface="Times New Roman" panose="02020603050405020304" pitchFamily="18" charset="0"/>
              </a:rPr>
              <a:t> Sass</a:t>
            </a:r>
          </a:p>
          <a:p>
            <a:pPr marL="562571" lvl="1" indent="-281286">
              <a:lnSpc>
                <a:spcPts val="4716"/>
              </a:lnSpc>
              <a:buFont typeface="Arial"/>
              <a:buChar char="•"/>
            </a:pPr>
            <a:r>
              <a:rPr lang="en-US" sz="2800" dirty="0">
                <a:solidFill>
                  <a:srgbClr val="00132D"/>
                </a:solidFill>
                <a:latin typeface="Times New Roman" panose="02020603050405020304" pitchFamily="18" charset="0"/>
                <a:cs typeface="Times New Roman" panose="02020603050405020304" pitchFamily="18" charset="0"/>
              </a:rPr>
              <a:t> </a:t>
            </a:r>
            <a:r>
              <a:rPr lang="en-US" sz="2800" dirty="0" err="1">
                <a:solidFill>
                  <a:srgbClr val="00132D"/>
                </a:solidFill>
                <a:latin typeface="Times New Roman" panose="02020603050405020304" pitchFamily="18" charset="0"/>
                <a:cs typeface="Times New Roman" panose="02020603050405020304" pitchFamily="18" charset="0"/>
              </a:rPr>
              <a:t>Giới</a:t>
            </a:r>
            <a:r>
              <a:rPr lang="en-US" sz="2800" dirty="0">
                <a:solidFill>
                  <a:srgbClr val="00132D"/>
                </a:solidFill>
                <a:latin typeface="Times New Roman" panose="02020603050405020304" pitchFamily="18" charset="0"/>
                <a:cs typeface="Times New Roman" panose="02020603050405020304" pitchFamily="18" charset="0"/>
              </a:rPr>
              <a:t> </a:t>
            </a:r>
            <a:r>
              <a:rPr lang="en-US" sz="2800" dirty="0" err="1">
                <a:solidFill>
                  <a:srgbClr val="00132D"/>
                </a:solidFill>
                <a:latin typeface="Times New Roman" panose="02020603050405020304" pitchFamily="18" charset="0"/>
                <a:cs typeface="Times New Roman" panose="02020603050405020304" pitchFamily="18" charset="0"/>
              </a:rPr>
              <a:t>thiệu</a:t>
            </a:r>
            <a:r>
              <a:rPr lang="en-US" sz="2800" dirty="0">
                <a:solidFill>
                  <a:srgbClr val="00132D"/>
                </a:solidFill>
                <a:latin typeface="Times New Roman" panose="02020603050405020304" pitchFamily="18" charset="0"/>
                <a:cs typeface="Times New Roman" panose="02020603050405020304" pitchFamily="18" charset="0"/>
              </a:rPr>
              <a:t> </a:t>
            </a:r>
            <a:r>
              <a:rPr lang="en-US" sz="2800" dirty="0" err="1">
                <a:solidFill>
                  <a:srgbClr val="00132D"/>
                </a:solidFill>
                <a:latin typeface="Times New Roman" panose="02020603050405020304" pitchFamily="18" charset="0"/>
                <a:cs typeface="Times New Roman" panose="02020603050405020304" pitchFamily="18" charset="0"/>
              </a:rPr>
              <a:t>về</a:t>
            </a:r>
            <a:r>
              <a:rPr lang="en-US" sz="2800" dirty="0">
                <a:solidFill>
                  <a:srgbClr val="00132D"/>
                </a:solidFill>
                <a:latin typeface="Times New Roman" panose="02020603050405020304" pitchFamily="18" charset="0"/>
                <a:cs typeface="Times New Roman" panose="02020603050405020304" pitchFamily="18" charset="0"/>
              </a:rPr>
              <a:t> </a:t>
            </a:r>
            <a:r>
              <a:rPr lang="en-US" sz="2800" dirty="0" err="1">
                <a:solidFill>
                  <a:srgbClr val="00132D"/>
                </a:solidFill>
                <a:latin typeface="Times New Roman" panose="02020603050405020304" pitchFamily="18" charset="0"/>
                <a:cs typeface="Times New Roman" panose="02020603050405020304" pitchFamily="18" charset="0"/>
              </a:rPr>
              <a:t>trang</a:t>
            </a:r>
            <a:r>
              <a:rPr lang="en-US" sz="2800" dirty="0">
                <a:solidFill>
                  <a:srgbClr val="00132D"/>
                </a:solidFill>
                <a:latin typeface="Times New Roman" panose="02020603050405020304" pitchFamily="18" charset="0"/>
                <a:cs typeface="Times New Roman" panose="02020603050405020304" pitchFamily="18" charset="0"/>
              </a:rPr>
              <a:t> project</a:t>
            </a:r>
          </a:p>
        </p:txBody>
      </p:sp>
      <p:sp>
        <p:nvSpPr>
          <p:cNvPr id="10" name="TextBox 10"/>
          <p:cNvSpPr txBox="1"/>
          <p:nvPr/>
        </p:nvSpPr>
        <p:spPr>
          <a:xfrm>
            <a:off x="1028700" y="1085850"/>
            <a:ext cx="13791128" cy="853440"/>
          </a:xfrm>
          <a:prstGeom prst="rect">
            <a:avLst/>
          </a:prstGeom>
        </p:spPr>
        <p:txBody>
          <a:bodyPr lIns="0" tIns="0" rIns="0" bIns="0" rtlCol="0" anchor="t">
            <a:spAutoFit/>
          </a:bodyPr>
          <a:lstStyle/>
          <a:p>
            <a:pPr>
              <a:lnSpc>
                <a:spcPts val="6479"/>
              </a:lnSpc>
            </a:pPr>
            <a:r>
              <a:rPr lang="en-US" sz="5999" b="1" dirty="0" err="1">
                <a:solidFill>
                  <a:srgbClr val="3A7A55"/>
                </a:solidFill>
                <a:latin typeface="Times New Roman" panose="02020603050405020304" pitchFamily="18" charset="0"/>
                <a:cs typeface="Times New Roman" panose="02020603050405020304" pitchFamily="18" charset="0"/>
              </a:rPr>
              <a:t>Chương</a:t>
            </a:r>
            <a:r>
              <a:rPr lang="en-US" sz="5999" b="1" dirty="0">
                <a:solidFill>
                  <a:srgbClr val="3A7A55"/>
                </a:solidFill>
                <a:latin typeface="Times New Roman" panose="02020603050405020304" pitchFamily="18" charset="0"/>
                <a:cs typeface="Times New Roman" panose="02020603050405020304" pitchFamily="18" charset="0"/>
              </a:rPr>
              <a:t> 2 : NỘI DUNG THỰC TẬP</a:t>
            </a:r>
          </a:p>
        </p:txBody>
      </p:sp>
      <p:sp>
        <p:nvSpPr>
          <p:cNvPr id="11" name="TextBox 11"/>
          <p:cNvSpPr txBox="1"/>
          <p:nvPr/>
        </p:nvSpPr>
        <p:spPr>
          <a:xfrm>
            <a:off x="7696200" y="2873130"/>
            <a:ext cx="6283187" cy="615553"/>
          </a:xfrm>
          <a:prstGeom prst="rect">
            <a:avLst/>
          </a:prstGeom>
        </p:spPr>
        <p:txBody>
          <a:bodyPr wrap="square" lIns="0" tIns="0" rIns="0" bIns="0" rtlCol="0" anchor="t">
            <a:spAutoFit/>
          </a:bodyPr>
          <a:lstStyle/>
          <a:p>
            <a:pPr>
              <a:lnSpc>
                <a:spcPts val="4759"/>
              </a:lnSpc>
            </a:pPr>
            <a:r>
              <a:rPr lang="en-US" sz="3500" b="1" spc="152" dirty="0" err="1">
                <a:solidFill>
                  <a:srgbClr val="3A7A55"/>
                </a:solidFill>
                <a:latin typeface="Times New Roman" panose="02020603050405020304" pitchFamily="18" charset="0"/>
                <a:cs typeface="Times New Roman" panose="02020603050405020304" pitchFamily="18" charset="0"/>
              </a:rPr>
              <a:t>Nghiên</a:t>
            </a:r>
            <a:r>
              <a:rPr lang="en-US" sz="3500" b="1" spc="152" dirty="0">
                <a:solidFill>
                  <a:srgbClr val="3A7A55"/>
                </a:solidFill>
                <a:latin typeface="Times New Roman" panose="02020603050405020304" pitchFamily="18" charset="0"/>
                <a:cs typeface="Times New Roman" panose="02020603050405020304" pitchFamily="18" charset="0"/>
              </a:rPr>
              <a:t> </a:t>
            </a:r>
            <a:r>
              <a:rPr lang="en-US" sz="3500" b="1" spc="152" dirty="0" err="1">
                <a:solidFill>
                  <a:srgbClr val="3A7A55"/>
                </a:solidFill>
                <a:latin typeface="Times New Roman" panose="02020603050405020304" pitchFamily="18" charset="0"/>
                <a:cs typeface="Times New Roman" panose="02020603050405020304" pitchFamily="18" charset="0"/>
              </a:rPr>
              <a:t>cứu</a:t>
            </a:r>
            <a:r>
              <a:rPr lang="en-US" sz="3500" b="1" spc="152" dirty="0">
                <a:solidFill>
                  <a:srgbClr val="3A7A55"/>
                </a:solidFill>
                <a:latin typeface="Times New Roman" panose="02020603050405020304" pitchFamily="18" charset="0"/>
                <a:cs typeface="Times New Roman" panose="02020603050405020304" pitchFamily="18" charset="0"/>
              </a:rPr>
              <a:t> </a:t>
            </a:r>
            <a:r>
              <a:rPr lang="en-US" sz="3500" b="1" spc="152" dirty="0" err="1">
                <a:solidFill>
                  <a:srgbClr val="3A7A55"/>
                </a:solidFill>
                <a:latin typeface="Times New Roman" panose="02020603050405020304" pitchFamily="18" charset="0"/>
                <a:cs typeface="Times New Roman" panose="02020603050405020304" pitchFamily="18" charset="0"/>
              </a:rPr>
              <a:t>kĩ</a:t>
            </a:r>
            <a:r>
              <a:rPr lang="en-US" sz="3500" b="1" spc="152" dirty="0">
                <a:solidFill>
                  <a:srgbClr val="3A7A55"/>
                </a:solidFill>
                <a:latin typeface="Times New Roman" panose="02020603050405020304" pitchFamily="18" charset="0"/>
                <a:cs typeface="Times New Roman" panose="02020603050405020304" pitchFamily="18" charset="0"/>
              </a:rPr>
              <a:t> </a:t>
            </a:r>
            <a:r>
              <a:rPr lang="en-US" sz="3500" b="1" spc="152" dirty="0" err="1">
                <a:solidFill>
                  <a:srgbClr val="3A7A55"/>
                </a:solidFill>
                <a:latin typeface="Times New Roman" panose="02020603050405020304" pitchFamily="18" charset="0"/>
                <a:cs typeface="Times New Roman" panose="02020603050405020304" pitchFamily="18" charset="0"/>
              </a:rPr>
              <a:t>thuật</a:t>
            </a:r>
            <a:endParaRPr lang="en-US" sz="3500" b="1" spc="152" dirty="0">
              <a:solidFill>
                <a:srgbClr val="3A7A55"/>
              </a:solidFill>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042" y="3488683"/>
            <a:ext cx="6845961" cy="486423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3451992" y="1607851"/>
            <a:ext cx="1475689" cy="1475689"/>
          </a:xfrm>
          <a:prstGeom prst="rect">
            <a:avLst/>
          </a:prstGeom>
        </p:spPr>
      </p:pic>
      <p:pic>
        <p:nvPicPr>
          <p:cNvPr id="3" name="Picture 3"/>
          <p:cNvPicPr>
            <a:picLocks noChangeAspect="1"/>
          </p:cNvPicPr>
          <p:nvPr/>
        </p:nvPicPr>
        <p:blipFill>
          <a:blip r:embed="rId4"/>
          <a:srcRect l="918" t="38" r="918"/>
          <a:stretch>
            <a:fillRect/>
          </a:stretch>
        </p:blipFill>
        <p:spPr>
          <a:xfrm>
            <a:off x="7239000" y="1781123"/>
            <a:ext cx="2807293" cy="1633537"/>
          </a:xfrm>
          <a:prstGeom prst="rect">
            <a:avLst/>
          </a:prstGeom>
        </p:spPr>
      </p:pic>
      <p:pic>
        <p:nvPicPr>
          <p:cNvPr id="4" name="Picture 4"/>
          <p:cNvPicPr>
            <a:picLocks noChangeAspect="1"/>
          </p:cNvPicPr>
          <p:nvPr/>
        </p:nvPicPr>
        <p:blipFill>
          <a:blip r:embed="rId5"/>
          <a:srcRect/>
          <a:stretch>
            <a:fillRect/>
          </a:stretch>
        </p:blipFill>
        <p:spPr>
          <a:xfrm>
            <a:off x="11861020" y="1781123"/>
            <a:ext cx="2904066" cy="1633537"/>
          </a:xfrm>
          <a:prstGeom prst="rect">
            <a:avLst/>
          </a:prstGeom>
        </p:spPr>
      </p:pic>
      <p:sp>
        <p:nvSpPr>
          <p:cNvPr id="6" name="TextBox 6"/>
          <p:cNvSpPr txBox="1"/>
          <p:nvPr/>
        </p:nvSpPr>
        <p:spPr>
          <a:xfrm>
            <a:off x="1314450" y="396899"/>
            <a:ext cx="6685963" cy="547650"/>
          </a:xfrm>
          <a:prstGeom prst="rect">
            <a:avLst/>
          </a:prstGeom>
        </p:spPr>
        <p:txBody>
          <a:bodyPr lIns="0" tIns="0" rIns="0" bIns="0" rtlCol="0" anchor="t">
            <a:spAutoFit/>
          </a:bodyPr>
          <a:lstStyle/>
          <a:p>
            <a:pPr>
              <a:lnSpc>
                <a:spcPts val="4611"/>
              </a:lnSpc>
            </a:pPr>
            <a:r>
              <a:rPr lang="en-US" sz="3500" dirty="0">
                <a:solidFill>
                  <a:schemeClr val="accent1">
                    <a:lumMod val="50000"/>
                  </a:schemeClr>
                </a:solidFill>
                <a:latin typeface="Times New Roman" panose="02020603050405020304" pitchFamily="18" charset="0"/>
                <a:cs typeface="Times New Roman" panose="02020603050405020304" pitchFamily="18" charset="0"/>
              </a:rPr>
              <a:t>2.1 </a:t>
            </a:r>
            <a:r>
              <a:rPr lang="en-US" sz="3500" dirty="0" err="1">
                <a:solidFill>
                  <a:schemeClr val="accent1">
                    <a:lumMod val="50000"/>
                  </a:schemeClr>
                </a:solidFill>
                <a:latin typeface="Times New Roman" panose="02020603050405020304" pitchFamily="18" charset="0"/>
                <a:cs typeface="Times New Roman" panose="02020603050405020304" pitchFamily="18" charset="0"/>
              </a:rPr>
              <a:t>Các</a:t>
            </a:r>
            <a:r>
              <a:rPr lang="en-US" sz="3500" dirty="0">
                <a:solidFill>
                  <a:schemeClr val="accent1">
                    <a:lumMod val="50000"/>
                  </a:schemeClr>
                </a:solidFill>
                <a:latin typeface="Times New Roman" panose="02020603050405020304" pitchFamily="18" charset="0"/>
                <a:cs typeface="Times New Roman" panose="02020603050405020304" pitchFamily="18" charset="0"/>
              </a:rPr>
              <a:t> </a:t>
            </a:r>
            <a:r>
              <a:rPr lang="en-US" sz="3500" dirty="0" err="1">
                <a:solidFill>
                  <a:schemeClr val="accent1">
                    <a:lumMod val="50000"/>
                  </a:schemeClr>
                </a:solidFill>
                <a:latin typeface="Times New Roman" panose="02020603050405020304" pitchFamily="18" charset="0"/>
                <a:cs typeface="Times New Roman" panose="02020603050405020304" pitchFamily="18" charset="0"/>
              </a:rPr>
              <a:t>công</a:t>
            </a:r>
            <a:r>
              <a:rPr lang="en-US" sz="3500" dirty="0">
                <a:solidFill>
                  <a:schemeClr val="accent1">
                    <a:lumMod val="50000"/>
                  </a:schemeClr>
                </a:solidFill>
                <a:latin typeface="Times New Roman" panose="02020603050405020304" pitchFamily="18" charset="0"/>
                <a:cs typeface="Times New Roman" panose="02020603050405020304" pitchFamily="18" charset="0"/>
              </a:rPr>
              <a:t> </a:t>
            </a:r>
            <a:r>
              <a:rPr lang="en-US" sz="3500" dirty="0" err="1">
                <a:solidFill>
                  <a:schemeClr val="accent1">
                    <a:lumMod val="50000"/>
                  </a:schemeClr>
                </a:solidFill>
                <a:latin typeface="Times New Roman" panose="02020603050405020304" pitchFamily="18" charset="0"/>
                <a:cs typeface="Times New Roman" panose="02020603050405020304" pitchFamily="18" charset="0"/>
              </a:rPr>
              <a:t>cụ</a:t>
            </a:r>
            <a:r>
              <a:rPr lang="en-US" sz="3500" dirty="0">
                <a:solidFill>
                  <a:schemeClr val="accent1">
                    <a:lumMod val="50000"/>
                  </a:schemeClr>
                </a:solidFill>
                <a:latin typeface="Times New Roman" panose="02020603050405020304" pitchFamily="18" charset="0"/>
                <a:cs typeface="Times New Roman" panose="02020603050405020304" pitchFamily="18" charset="0"/>
              </a:rPr>
              <a:t> </a:t>
            </a:r>
            <a:r>
              <a:rPr lang="en-US" sz="3500" dirty="0" err="1">
                <a:solidFill>
                  <a:schemeClr val="accent1">
                    <a:lumMod val="50000"/>
                  </a:schemeClr>
                </a:solidFill>
                <a:latin typeface="Times New Roman" panose="02020603050405020304" pitchFamily="18" charset="0"/>
                <a:cs typeface="Times New Roman" panose="02020603050405020304" pitchFamily="18" charset="0"/>
              </a:rPr>
              <a:t>làm</a:t>
            </a:r>
            <a:r>
              <a:rPr lang="en-US" sz="3500" dirty="0">
                <a:solidFill>
                  <a:schemeClr val="accent1">
                    <a:lumMod val="50000"/>
                  </a:schemeClr>
                </a:solidFill>
                <a:latin typeface="Times New Roman" panose="02020603050405020304" pitchFamily="18" charset="0"/>
                <a:cs typeface="Times New Roman" panose="02020603050405020304" pitchFamily="18" charset="0"/>
              </a:rPr>
              <a:t> </a:t>
            </a:r>
            <a:r>
              <a:rPr lang="en-US" sz="3500" dirty="0" err="1">
                <a:solidFill>
                  <a:schemeClr val="accent1">
                    <a:lumMod val="50000"/>
                  </a:schemeClr>
                </a:solidFill>
                <a:latin typeface="Times New Roman" panose="02020603050405020304" pitchFamily="18" charset="0"/>
                <a:cs typeface="Times New Roman" panose="02020603050405020304" pitchFamily="18" charset="0"/>
              </a:rPr>
              <a:t>việc</a:t>
            </a:r>
            <a:endParaRPr lang="en-US" sz="35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7" name="TextBox 7"/>
          <p:cNvSpPr txBox="1"/>
          <p:nvPr/>
        </p:nvSpPr>
        <p:spPr>
          <a:xfrm>
            <a:off x="3194256" y="3293242"/>
            <a:ext cx="1991161" cy="872034"/>
          </a:xfrm>
          <a:prstGeom prst="rect">
            <a:avLst/>
          </a:prstGeom>
        </p:spPr>
        <p:txBody>
          <a:bodyPr lIns="0" tIns="0" rIns="0" bIns="0" rtlCol="0" anchor="t">
            <a:spAutoFit/>
          </a:bodyPr>
          <a:lstStyle/>
          <a:p>
            <a:pPr algn="ctr">
              <a:lnSpc>
                <a:spcPts val="3380"/>
              </a:lnSpc>
              <a:spcBef>
                <a:spcPct val="0"/>
              </a:spcBef>
            </a:pPr>
            <a:r>
              <a:rPr lang="en-US" sz="2800">
                <a:solidFill>
                  <a:srgbClr val="000000"/>
                </a:solidFill>
                <a:latin typeface="Times New Roman" panose="02020603050405020304" pitchFamily="18" charset="0"/>
                <a:cs typeface="Times New Roman" panose="02020603050405020304" pitchFamily="18" charset="0"/>
              </a:rPr>
              <a:t>Phần mềm Telegram</a:t>
            </a:r>
          </a:p>
        </p:txBody>
      </p:sp>
      <p:sp>
        <p:nvSpPr>
          <p:cNvPr id="8" name="TextBox 8"/>
          <p:cNvSpPr txBox="1"/>
          <p:nvPr/>
        </p:nvSpPr>
        <p:spPr>
          <a:xfrm>
            <a:off x="6998161" y="3466514"/>
            <a:ext cx="3288972" cy="1283172"/>
          </a:xfrm>
          <a:prstGeom prst="rect">
            <a:avLst/>
          </a:prstGeom>
        </p:spPr>
        <p:txBody>
          <a:bodyPr lIns="0" tIns="0" rIns="0" bIns="0" rtlCol="0" anchor="t">
            <a:spAutoFit/>
          </a:bodyPr>
          <a:lstStyle/>
          <a:p>
            <a:pPr algn="ctr">
              <a:lnSpc>
                <a:spcPts val="3380"/>
              </a:lnSpc>
              <a:spcBef>
                <a:spcPct val="0"/>
              </a:spcBef>
            </a:pPr>
            <a:r>
              <a:rPr lang="en-US" sz="2800">
                <a:solidFill>
                  <a:srgbClr val="000000"/>
                </a:solidFill>
                <a:latin typeface="Times New Roman" panose="02020603050405020304" pitchFamily="18" charset="0"/>
                <a:cs typeface="Times New Roman" panose="02020603050405020304" pitchFamily="18" charset="0"/>
              </a:rPr>
              <a:t>Phần mềm Notepad++/ Visual Code</a:t>
            </a:r>
          </a:p>
        </p:txBody>
      </p:sp>
      <p:sp>
        <p:nvSpPr>
          <p:cNvPr id="9" name="TextBox 9"/>
          <p:cNvSpPr txBox="1"/>
          <p:nvPr/>
        </p:nvSpPr>
        <p:spPr>
          <a:xfrm>
            <a:off x="11605483" y="3466514"/>
            <a:ext cx="3585112" cy="872034"/>
          </a:xfrm>
          <a:prstGeom prst="rect">
            <a:avLst/>
          </a:prstGeom>
        </p:spPr>
        <p:txBody>
          <a:bodyPr lIns="0" tIns="0" rIns="0" bIns="0" rtlCol="0" anchor="t">
            <a:spAutoFit/>
          </a:bodyPr>
          <a:lstStyle/>
          <a:p>
            <a:pPr algn="ctr">
              <a:lnSpc>
                <a:spcPts val="3380"/>
              </a:lnSpc>
              <a:spcBef>
                <a:spcPct val="0"/>
              </a:spcBef>
            </a:pPr>
            <a:r>
              <a:rPr lang="en-US" sz="2414">
                <a:solidFill>
                  <a:srgbClr val="000000"/>
                </a:solidFill>
                <a:latin typeface="Times New Roman" panose="02020603050405020304" pitchFamily="18" charset="0"/>
                <a:cs typeface="Times New Roman" panose="02020603050405020304" pitchFamily="18" charset="0"/>
              </a:rPr>
              <a:t>GitHub - nơi up và quản lý source code</a:t>
            </a:r>
          </a:p>
        </p:txBody>
      </p:sp>
      <p:sp>
        <p:nvSpPr>
          <p:cNvPr id="10" name="TextBox 10"/>
          <p:cNvSpPr txBox="1"/>
          <p:nvPr/>
        </p:nvSpPr>
        <p:spPr>
          <a:xfrm>
            <a:off x="1314449" y="4749686"/>
            <a:ext cx="12330217" cy="547650"/>
          </a:xfrm>
          <a:prstGeom prst="rect">
            <a:avLst/>
          </a:prstGeom>
        </p:spPr>
        <p:txBody>
          <a:bodyPr lIns="0" tIns="0" rIns="0" bIns="0" rtlCol="0" anchor="t">
            <a:spAutoFit/>
          </a:bodyPr>
          <a:lstStyle/>
          <a:p>
            <a:pPr>
              <a:lnSpc>
                <a:spcPts val="4611"/>
              </a:lnSpc>
            </a:pPr>
            <a:r>
              <a:rPr lang="en-US" sz="3500" dirty="0">
                <a:solidFill>
                  <a:schemeClr val="accent1">
                    <a:lumMod val="50000"/>
                  </a:schemeClr>
                </a:solidFill>
                <a:latin typeface="Times New Roman" panose="02020603050405020304" pitchFamily="18" charset="0"/>
                <a:cs typeface="Times New Roman" panose="02020603050405020304" pitchFamily="18" charset="0"/>
              </a:rPr>
              <a:t>2.2 </a:t>
            </a:r>
            <a:r>
              <a:rPr lang="en-US" sz="3500" dirty="0" err="1">
                <a:solidFill>
                  <a:schemeClr val="accent1">
                    <a:lumMod val="50000"/>
                  </a:schemeClr>
                </a:solidFill>
                <a:latin typeface="Times New Roman" panose="02020603050405020304" pitchFamily="18" charset="0"/>
                <a:cs typeface="Times New Roman" panose="02020603050405020304" pitchFamily="18" charset="0"/>
              </a:rPr>
              <a:t>Tìm</a:t>
            </a:r>
            <a:r>
              <a:rPr lang="en-US" sz="3500" dirty="0">
                <a:solidFill>
                  <a:schemeClr val="accent1">
                    <a:lumMod val="50000"/>
                  </a:schemeClr>
                </a:solidFill>
                <a:latin typeface="Times New Roman" panose="02020603050405020304" pitchFamily="18" charset="0"/>
                <a:cs typeface="Times New Roman" panose="02020603050405020304" pitchFamily="18" charset="0"/>
              </a:rPr>
              <a:t> </a:t>
            </a:r>
            <a:r>
              <a:rPr lang="en-US" sz="3500" dirty="0" err="1">
                <a:solidFill>
                  <a:schemeClr val="accent1">
                    <a:lumMod val="50000"/>
                  </a:schemeClr>
                </a:solidFill>
                <a:latin typeface="Times New Roman" panose="02020603050405020304" pitchFamily="18" charset="0"/>
                <a:cs typeface="Times New Roman" panose="02020603050405020304" pitchFamily="18" charset="0"/>
              </a:rPr>
              <a:t>hiểu</a:t>
            </a:r>
            <a:r>
              <a:rPr lang="en-US" sz="3500" dirty="0">
                <a:solidFill>
                  <a:schemeClr val="accent1">
                    <a:lumMod val="50000"/>
                  </a:schemeClr>
                </a:solidFill>
                <a:latin typeface="Times New Roman" panose="02020603050405020304" pitchFamily="18" charset="0"/>
                <a:cs typeface="Times New Roman" panose="02020603050405020304" pitchFamily="18" charset="0"/>
              </a:rPr>
              <a:t> </a:t>
            </a:r>
            <a:r>
              <a:rPr lang="en-US" sz="3500" dirty="0" err="1">
                <a:solidFill>
                  <a:schemeClr val="accent1">
                    <a:lumMod val="50000"/>
                  </a:schemeClr>
                </a:solidFill>
                <a:latin typeface="Times New Roman" panose="02020603050405020304" pitchFamily="18" charset="0"/>
                <a:cs typeface="Times New Roman" panose="02020603050405020304" pitchFamily="18" charset="0"/>
              </a:rPr>
              <a:t>sơ</a:t>
            </a:r>
            <a:r>
              <a:rPr lang="en-US" sz="3500" dirty="0">
                <a:solidFill>
                  <a:schemeClr val="accent1">
                    <a:lumMod val="50000"/>
                  </a:schemeClr>
                </a:solidFill>
                <a:latin typeface="Times New Roman" panose="02020603050405020304" pitchFamily="18" charset="0"/>
                <a:cs typeface="Times New Roman" panose="02020603050405020304" pitchFamily="18" charset="0"/>
              </a:rPr>
              <a:t> </a:t>
            </a:r>
            <a:r>
              <a:rPr lang="en-US" sz="3500" dirty="0" err="1">
                <a:solidFill>
                  <a:schemeClr val="accent1">
                    <a:lumMod val="50000"/>
                  </a:schemeClr>
                </a:solidFill>
                <a:latin typeface="Times New Roman" panose="02020603050405020304" pitchFamily="18" charset="0"/>
                <a:cs typeface="Times New Roman" panose="02020603050405020304" pitchFamily="18" charset="0"/>
              </a:rPr>
              <a:t>lược</a:t>
            </a:r>
            <a:r>
              <a:rPr lang="en-US" sz="3500" dirty="0">
                <a:solidFill>
                  <a:schemeClr val="accent1">
                    <a:lumMod val="50000"/>
                  </a:schemeClr>
                </a:solidFill>
                <a:latin typeface="Times New Roman" panose="02020603050405020304" pitchFamily="18" charset="0"/>
                <a:cs typeface="Times New Roman" panose="02020603050405020304" pitchFamily="18" charset="0"/>
              </a:rPr>
              <a:t> </a:t>
            </a:r>
            <a:r>
              <a:rPr lang="en-US" sz="3500" dirty="0" err="1">
                <a:solidFill>
                  <a:schemeClr val="accent1">
                    <a:lumMod val="50000"/>
                  </a:schemeClr>
                </a:solidFill>
                <a:latin typeface="Times New Roman" panose="02020603050405020304" pitchFamily="18" charset="0"/>
                <a:cs typeface="Times New Roman" panose="02020603050405020304" pitchFamily="18" charset="0"/>
              </a:rPr>
              <a:t>về</a:t>
            </a:r>
            <a:r>
              <a:rPr lang="en-US" sz="3500" dirty="0">
                <a:solidFill>
                  <a:schemeClr val="accent1">
                    <a:lumMod val="50000"/>
                  </a:schemeClr>
                </a:solidFill>
                <a:latin typeface="Times New Roman" panose="02020603050405020304" pitchFamily="18" charset="0"/>
                <a:cs typeface="Times New Roman" panose="02020603050405020304" pitchFamily="18" charset="0"/>
              </a:rPr>
              <a:t> HTML/CSS , JavaScript</a:t>
            </a:r>
          </a:p>
        </p:txBody>
      </p:sp>
      <p:sp>
        <p:nvSpPr>
          <p:cNvPr id="11" name="TextBox 11"/>
          <p:cNvSpPr txBox="1"/>
          <p:nvPr/>
        </p:nvSpPr>
        <p:spPr>
          <a:xfrm>
            <a:off x="1066800" y="5383502"/>
            <a:ext cx="9804474" cy="2462213"/>
          </a:xfrm>
          <a:prstGeom prst="rect">
            <a:avLst/>
          </a:prstGeom>
        </p:spPr>
        <p:txBody>
          <a:bodyPr lIns="0" tIns="0" rIns="0" bIns="0" rtlCol="0" anchor="t">
            <a:spAutoFit/>
          </a:bodyPr>
          <a:lstStyle/>
          <a:p>
            <a:pPr marL="486709" lvl="1" indent="-243354">
              <a:lnSpc>
                <a:spcPts val="3156"/>
              </a:lnSpc>
              <a:buFont typeface="Arial"/>
              <a:buChar char="•"/>
            </a:pPr>
            <a:r>
              <a:rPr lang="en-US" sz="2800" dirty="0" err="1">
                <a:solidFill>
                  <a:srgbClr val="000000"/>
                </a:solidFill>
                <a:latin typeface="Times New Roman" panose="02020603050405020304" pitchFamily="18" charset="0"/>
                <a:cs typeface="Times New Roman" panose="02020603050405020304" pitchFamily="18" charset="0"/>
              </a:rPr>
              <a:t>Sử</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dụng</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các</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thẻ</a:t>
            </a:r>
            <a:r>
              <a:rPr lang="en-US" sz="2800" dirty="0">
                <a:solidFill>
                  <a:srgbClr val="000000"/>
                </a:solidFill>
                <a:latin typeface="Times New Roman" panose="02020603050405020304" pitchFamily="18" charset="0"/>
                <a:cs typeface="Times New Roman" panose="02020603050405020304" pitchFamily="18" charset="0"/>
              </a:rPr>
              <a:t> &lt;div&gt; , </a:t>
            </a:r>
            <a:r>
              <a:rPr lang="en-US" sz="2800" dirty="0" err="1">
                <a:solidFill>
                  <a:srgbClr val="000000"/>
                </a:solidFill>
                <a:latin typeface="Times New Roman" panose="02020603050405020304" pitchFamily="18" charset="0"/>
                <a:cs typeface="Times New Roman" panose="02020603050405020304" pitchFamily="18" charset="0"/>
              </a:rPr>
              <a:t>sắp</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xếp</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hợp</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lý</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dễ</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nhìn</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sao</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cho</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chuẩn</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nhất</a:t>
            </a:r>
            <a:endParaRPr lang="en-US" sz="2800" dirty="0">
              <a:solidFill>
                <a:srgbClr val="000000"/>
              </a:solidFill>
              <a:latin typeface="Times New Roman" panose="02020603050405020304" pitchFamily="18" charset="0"/>
              <a:cs typeface="Times New Roman" panose="02020603050405020304" pitchFamily="18" charset="0"/>
            </a:endParaRPr>
          </a:p>
          <a:p>
            <a:pPr marL="486709" lvl="1" indent="-243354">
              <a:lnSpc>
                <a:spcPts val="3156"/>
              </a:lnSpc>
              <a:buFont typeface="Arial"/>
              <a:buChar char="•"/>
            </a:pPr>
            <a:r>
              <a:rPr lang="en-US" sz="2800" dirty="0" err="1">
                <a:solidFill>
                  <a:srgbClr val="000000"/>
                </a:solidFill>
                <a:latin typeface="Times New Roman" panose="02020603050405020304" pitchFamily="18" charset="0"/>
                <a:cs typeface="Times New Roman" panose="02020603050405020304" pitchFamily="18" charset="0"/>
              </a:rPr>
              <a:t>Tìm</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hiểu</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về</a:t>
            </a:r>
            <a:r>
              <a:rPr lang="en-US" sz="2800" dirty="0">
                <a:solidFill>
                  <a:srgbClr val="000000"/>
                </a:solidFill>
                <a:latin typeface="Times New Roman" panose="02020603050405020304" pitchFamily="18" charset="0"/>
                <a:cs typeface="Times New Roman" panose="02020603050405020304" pitchFamily="18" charset="0"/>
              </a:rPr>
              <a:t> BEM, </a:t>
            </a:r>
            <a:r>
              <a:rPr lang="en-US" sz="2800" dirty="0" err="1">
                <a:solidFill>
                  <a:srgbClr val="000000"/>
                </a:solidFill>
                <a:latin typeface="Times New Roman" panose="02020603050405020304" pitchFamily="18" charset="0"/>
                <a:cs typeface="Times New Roman" panose="02020603050405020304" pitchFamily="18" charset="0"/>
              </a:rPr>
              <a:t>cách</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đặt</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tên</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với</a:t>
            </a:r>
            <a:r>
              <a:rPr lang="en-US" sz="2800" dirty="0">
                <a:solidFill>
                  <a:srgbClr val="000000"/>
                </a:solidFill>
                <a:latin typeface="Times New Roman" panose="02020603050405020304" pitchFamily="18" charset="0"/>
                <a:cs typeface="Times New Roman" panose="02020603050405020304" pitchFamily="18" charset="0"/>
              </a:rPr>
              <a:t> BEM</a:t>
            </a:r>
          </a:p>
          <a:p>
            <a:pPr marL="486709" lvl="1" indent="-243354">
              <a:lnSpc>
                <a:spcPts val="3156"/>
              </a:lnSpc>
              <a:buFont typeface="Arial"/>
              <a:buChar char="•"/>
            </a:pPr>
            <a:r>
              <a:rPr lang="en-US" sz="2800" dirty="0" err="1">
                <a:solidFill>
                  <a:srgbClr val="000000"/>
                </a:solidFill>
                <a:latin typeface="Times New Roman" panose="02020603050405020304" pitchFamily="18" charset="0"/>
                <a:cs typeface="Times New Roman" panose="02020603050405020304" pitchFamily="18" charset="0"/>
              </a:rPr>
              <a:t>Tổ</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chức</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css</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theo</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cấu</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trúc</a:t>
            </a:r>
            <a:endParaRPr lang="en-US" sz="2800" dirty="0">
              <a:solidFill>
                <a:srgbClr val="000000"/>
              </a:solidFill>
              <a:latin typeface="Times New Roman" panose="02020603050405020304" pitchFamily="18" charset="0"/>
              <a:cs typeface="Times New Roman" panose="02020603050405020304" pitchFamily="18" charset="0"/>
            </a:endParaRPr>
          </a:p>
          <a:p>
            <a:pPr marL="486709" lvl="1" indent="-243354">
              <a:lnSpc>
                <a:spcPts val="3156"/>
              </a:lnSpc>
              <a:buFont typeface="Arial"/>
              <a:buChar char="•"/>
            </a:pPr>
            <a:r>
              <a:rPr lang="en-US" sz="2800" dirty="0" err="1">
                <a:solidFill>
                  <a:srgbClr val="000000"/>
                </a:solidFill>
                <a:latin typeface="Times New Roman" panose="02020603050405020304" pitchFamily="18" charset="0"/>
                <a:cs typeface="Times New Roman" panose="02020603050405020304" pitchFamily="18" charset="0"/>
              </a:rPr>
              <a:t>Tìm</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hiểu</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về</a:t>
            </a:r>
            <a:r>
              <a:rPr lang="en-US" sz="2800" dirty="0">
                <a:solidFill>
                  <a:srgbClr val="000000"/>
                </a:solidFill>
                <a:latin typeface="Times New Roman" panose="02020603050405020304" pitchFamily="18" charset="0"/>
                <a:cs typeface="Times New Roman" panose="02020603050405020304" pitchFamily="18" charset="0"/>
              </a:rPr>
              <a:t> bootstrap 4 </a:t>
            </a:r>
            <a:r>
              <a:rPr lang="en-US" sz="2800" dirty="0" err="1">
                <a:solidFill>
                  <a:srgbClr val="000000"/>
                </a:solidFill>
                <a:latin typeface="Times New Roman" panose="02020603050405020304" pitchFamily="18" charset="0"/>
                <a:cs typeface="Times New Roman" panose="02020603050405020304" pitchFamily="18" charset="0"/>
              </a:rPr>
              <a:t>là</a:t>
            </a:r>
            <a:r>
              <a:rPr lang="en-US" sz="2800" dirty="0">
                <a:solidFill>
                  <a:srgbClr val="000000"/>
                </a:solidFill>
                <a:latin typeface="Times New Roman" panose="02020603050405020304" pitchFamily="18" charset="0"/>
                <a:cs typeface="Times New Roman" panose="02020603050405020304" pitchFamily="18" charset="0"/>
              </a:rPr>
              <a:t> 1 framework </a:t>
            </a:r>
            <a:r>
              <a:rPr lang="en-US" sz="2800" dirty="0" err="1">
                <a:solidFill>
                  <a:srgbClr val="000000"/>
                </a:solidFill>
                <a:latin typeface="Times New Roman" panose="02020603050405020304" pitchFamily="18" charset="0"/>
                <a:cs typeface="Times New Roman" panose="02020603050405020304" pitchFamily="18" charset="0"/>
              </a:rPr>
              <a:t>hỗ</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trợ</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tốt</a:t>
            </a:r>
            <a:r>
              <a:rPr lang="en-US" sz="2800" dirty="0">
                <a:solidFill>
                  <a:srgbClr val="000000"/>
                </a:solidFill>
                <a:latin typeface="Times New Roman" panose="02020603050405020304" pitchFamily="18" charset="0"/>
                <a:cs typeface="Times New Roman" panose="02020603050405020304" pitchFamily="18" charset="0"/>
              </a:rPr>
              <a:t> </a:t>
            </a:r>
          </a:p>
          <a:p>
            <a:pPr marL="486709" lvl="1" indent="-243354">
              <a:lnSpc>
                <a:spcPts val="3156"/>
              </a:lnSpc>
              <a:buFont typeface="Arial"/>
              <a:buChar char="•"/>
            </a:pPr>
            <a:r>
              <a:rPr lang="en-US" sz="2800" dirty="0" err="1">
                <a:solidFill>
                  <a:srgbClr val="000000"/>
                </a:solidFill>
                <a:latin typeface="Times New Roman" panose="02020603050405020304" pitchFamily="18" charset="0"/>
                <a:cs typeface="Times New Roman" panose="02020603050405020304" pitchFamily="18" charset="0"/>
              </a:rPr>
              <a:t>Tìm</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hiểu</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cơ</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bản</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về</a:t>
            </a:r>
            <a:r>
              <a:rPr lang="en-US" sz="2800" dirty="0">
                <a:solidFill>
                  <a:srgbClr val="000000"/>
                </a:solidFill>
                <a:latin typeface="Times New Roman" panose="02020603050405020304" pitchFamily="18" charset="0"/>
                <a:cs typeface="Times New Roman" panose="02020603050405020304" pitchFamily="18" charset="0"/>
              </a:rPr>
              <a:t> </a:t>
            </a:r>
            <a:r>
              <a:rPr lang="en-US" sz="2800" dirty="0" err="1">
                <a:solidFill>
                  <a:srgbClr val="000000"/>
                </a:solidFill>
                <a:latin typeface="Times New Roman" panose="02020603050405020304" pitchFamily="18" charset="0"/>
                <a:cs typeface="Times New Roman" panose="02020603050405020304" pitchFamily="18" charset="0"/>
              </a:rPr>
              <a:t>Js</a:t>
            </a:r>
            <a:endParaRPr lang="en-US" sz="2800" dirty="0">
              <a:solidFill>
                <a:srgbClr val="000000"/>
              </a:solidFill>
              <a:latin typeface="Times New Roman" panose="02020603050405020304" pitchFamily="18" charset="0"/>
              <a:cs typeface="Times New Roman" panose="02020603050405020304" pitchFamily="18" charset="0"/>
            </a:endParaRPr>
          </a:p>
        </p:txBody>
      </p:sp>
      <p:sp>
        <p:nvSpPr>
          <p:cNvPr id="12" name="TextBox 12"/>
          <p:cNvSpPr txBox="1"/>
          <p:nvPr/>
        </p:nvSpPr>
        <p:spPr>
          <a:xfrm>
            <a:off x="1314450" y="7931881"/>
            <a:ext cx="12330217" cy="547650"/>
          </a:xfrm>
          <a:prstGeom prst="rect">
            <a:avLst/>
          </a:prstGeom>
        </p:spPr>
        <p:txBody>
          <a:bodyPr lIns="0" tIns="0" rIns="0" bIns="0" rtlCol="0" anchor="t">
            <a:spAutoFit/>
          </a:bodyPr>
          <a:lstStyle/>
          <a:p>
            <a:pPr>
              <a:lnSpc>
                <a:spcPts val="4611"/>
              </a:lnSpc>
            </a:pPr>
            <a:r>
              <a:rPr lang="en-US" sz="3500" dirty="0">
                <a:solidFill>
                  <a:schemeClr val="accent1">
                    <a:lumMod val="50000"/>
                  </a:schemeClr>
                </a:solidFill>
                <a:latin typeface="Times New Roman" panose="02020603050405020304" pitchFamily="18" charset="0"/>
                <a:cs typeface="Times New Roman" panose="02020603050405020304" pitchFamily="18" charset="0"/>
              </a:rPr>
              <a:t>2.3 </a:t>
            </a:r>
            <a:r>
              <a:rPr lang="en-US" sz="3500" dirty="0" err="1">
                <a:solidFill>
                  <a:schemeClr val="accent1">
                    <a:lumMod val="50000"/>
                  </a:schemeClr>
                </a:solidFill>
                <a:latin typeface="Times New Roman" panose="02020603050405020304" pitchFamily="18" charset="0"/>
                <a:cs typeface="Times New Roman" panose="02020603050405020304" pitchFamily="18" charset="0"/>
              </a:rPr>
              <a:t>Tìm</a:t>
            </a:r>
            <a:r>
              <a:rPr lang="en-US" sz="3500" dirty="0">
                <a:solidFill>
                  <a:schemeClr val="accent1">
                    <a:lumMod val="50000"/>
                  </a:schemeClr>
                </a:solidFill>
                <a:latin typeface="Times New Roman" panose="02020603050405020304" pitchFamily="18" charset="0"/>
                <a:cs typeface="Times New Roman" panose="02020603050405020304" pitchFamily="18" charset="0"/>
              </a:rPr>
              <a:t> </a:t>
            </a:r>
            <a:r>
              <a:rPr lang="en-US" sz="3500" dirty="0" err="1">
                <a:solidFill>
                  <a:schemeClr val="accent1">
                    <a:lumMod val="50000"/>
                  </a:schemeClr>
                </a:solidFill>
                <a:latin typeface="Times New Roman" panose="02020603050405020304" pitchFamily="18" charset="0"/>
                <a:cs typeface="Times New Roman" panose="02020603050405020304" pitchFamily="18" charset="0"/>
              </a:rPr>
              <a:t>hiểu</a:t>
            </a:r>
            <a:r>
              <a:rPr lang="en-US" sz="3500" dirty="0">
                <a:solidFill>
                  <a:schemeClr val="accent1">
                    <a:lumMod val="50000"/>
                  </a:schemeClr>
                </a:solidFill>
                <a:latin typeface="Times New Roman" panose="02020603050405020304" pitchFamily="18" charset="0"/>
                <a:cs typeface="Times New Roman" panose="02020603050405020304" pitchFamily="18" charset="0"/>
              </a:rPr>
              <a:t> </a:t>
            </a:r>
            <a:r>
              <a:rPr lang="en-US" sz="3500" dirty="0" err="1">
                <a:solidFill>
                  <a:schemeClr val="accent1">
                    <a:lumMod val="50000"/>
                  </a:schemeClr>
                </a:solidFill>
                <a:latin typeface="Times New Roman" panose="02020603050405020304" pitchFamily="18" charset="0"/>
                <a:cs typeface="Times New Roman" panose="02020603050405020304" pitchFamily="18" charset="0"/>
              </a:rPr>
              <a:t>về</a:t>
            </a:r>
            <a:r>
              <a:rPr lang="en-US" sz="3500" dirty="0">
                <a:solidFill>
                  <a:schemeClr val="accent1">
                    <a:lumMod val="50000"/>
                  </a:schemeClr>
                </a:solidFill>
                <a:latin typeface="Times New Roman" panose="02020603050405020304" pitchFamily="18" charset="0"/>
                <a:cs typeface="Times New Roman" panose="02020603050405020304" pitchFamily="18" charset="0"/>
              </a:rPr>
              <a:t> Sass/</a:t>
            </a:r>
            <a:r>
              <a:rPr lang="en-US" sz="3500" dirty="0" err="1">
                <a:solidFill>
                  <a:schemeClr val="accent1">
                    <a:lumMod val="50000"/>
                  </a:schemeClr>
                </a:solidFill>
                <a:latin typeface="Times New Roman" panose="02020603050405020304" pitchFamily="18" charset="0"/>
                <a:cs typeface="Times New Roman" panose="02020603050405020304" pitchFamily="18" charset="0"/>
              </a:rPr>
              <a:t>Scss</a:t>
            </a:r>
            <a:endParaRPr lang="en-US" sz="35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3" name="TextBox 13"/>
          <p:cNvSpPr txBox="1"/>
          <p:nvPr/>
        </p:nvSpPr>
        <p:spPr>
          <a:xfrm>
            <a:off x="1314450" y="8834829"/>
            <a:ext cx="14412387" cy="1269578"/>
          </a:xfrm>
          <a:prstGeom prst="rect">
            <a:avLst/>
          </a:prstGeom>
        </p:spPr>
        <p:txBody>
          <a:bodyPr lIns="0" tIns="0" rIns="0" bIns="0" rtlCol="0" anchor="t">
            <a:spAutoFit/>
          </a:bodyPr>
          <a:lstStyle/>
          <a:p>
            <a:pPr marL="506894" lvl="1" indent="-253447">
              <a:lnSpc>
                <a:spcPts val="3286"/>
              </a:lnSpc>
              <a:buFont typeface="Arial"/>
              <a:buChar char="•"/>
            </a:pPr>
            <a:r>
              <a:rPr lang="en-US" sz="2800">
                <a:solidFill>
                  <a:srgbClr val="000000"/>
                </a:solidFill>
                <a:latin typeface="Times New Roman" panose="02020603050405020304" pitchFamily="18" charset="0"/>
                <a:cs typeface="Times New Roman" panose="02020603050405020304" pitchFamily="18" charset="0"/>
              </a:rPr>
              <a:t>Là ngôn ngữ tiền xử lý CSS. Giúp viết CSS có cấu trúc rõ ràng, rành mạch, dễ phát triển, bảo trì code</a:t>
            </a:r>
          </a:p>
          <a:p>
            <a:pPr marL="506894" lvl="1" indent="-253447">
              <a:lnSpc>
                <a:spcPts val="3286"/>
              </a:lnSpc>
              <a:buFont typeface="Arial"/>
              <a:buChar char="•"/>
            </a:pPr>
            <a:r>
              <a:rPr lang="en-US" sz="2800">
                <a:solidFill>
                  <a:srgbClr val="000000"/>
                </a:solidFill>
                <a:latin typeface="Times New Roman" panose="02020603050405020304" pitchFamily="18" charset="0"/>
                <a:cs typeface="Times New Roman" panose="02020603050405020304" pitchFamily="18" charset="0"/>
              </a:rPr>
              <a:t>Phân tích và thao tác với mixin trong Sass để tối ưu code</a:t>
            </a:r>
          </a:p>
        </p:txBody>
      </p:sp>
      <p:grpSp>
        <p:nvGrpSpPr>
          <p:cNvPr id="14" name="Group 14"/>
          <p:cNvGrpSpPr/>
          <p:nvPr/>
        </p:nvGrpSpPr>
        <p:grpSpPr>
          <a:xfrm>
            <a:off x="-28557396" y="-220038"/>
            <a:ext cx="29309871" cy="10507038"/>
            <a:chOff x="0" y="0"/>
            <a:chExt cx="7719472" cy="2767286"/>
          </a:xfrm>
          <a:solidFill>
            <a:schemeClr val="accent2"/>
          </a:solidFill>
        </p:grpSpPr>
        <p:sp>
          <p:nvSpPr>
            <p:cNvPr id="15" name="Freeform 15"/>
            <p:cNvSpPr/>
            <p:nvPr/>
          </p:nvSpPr>
          <p:spPr>
            <a:xfrm>
              <a:off x="0" y="0"/>
              <a:ext cx="7719472" cy="2767286"/>
            </a:xfrm>
            <a:custGeom>
              <a:avLst/>
              <a:gdLst/>
              <a:ahLst/>
              <a:cxnLst/>
              <a:rect l="l" t="t" r="r" b="b"/>
              <a:pathLst>
                <a:path w="7719472" h="2767286">
                  <a:moveTo>
                    <a:pt x="0" y="0"/>
                  </a:moveTo>
                  <a:lnTo>
                    <a:pt x="7719472" y="0"/>
                  </a:lnTo>
                  <a:lnTo>
                    <a:pt x="7719472" y="2767286"/>
                  </a:lnTo>
                  <a:lnTo>
                    <a:pt x="0" y="2767286"/>
                  </a:lnTo>
                  <a:close/>
                </a:path>
              </a:pathLst>
            </a:custGeom>
            <a:grpFill/>
          </p:spPr>
        </p:sp>
        <p:sp>
          <p:nvSpPr>
            <p:cNvPr id="16" name="TextBox 16"/>
            <p:cNvSpPr txBox="1"/>
            <p:nvPr/>
          </p:nvSpPr>
          <p:spPr>
            <a:xfrm>
              <a:off x="0" y="-47625"/>
              <a:ext cx="812800" cy="860425"/>
            </a:xfrm>
            <a:prstGeom prst="rect">
              <a:avLst/>
            </a:prstGeom>
            <a:grpFill/>
          </p:spPr>
          <p:txBody>
            <a:bodyPr lIns="50800" tIns="50800" rIns="50800" bIns="50800" rtlCol="0" anchor="ctr"/>
            <a:lstStyle/>
            <a:p>
              <a:pPr algn="ctr">
                <a:lnSpc>
                  <a:spcPts val="2799"/>
                </a:lnSpc>
              </a:pPr>
              <a:endParaRPr>
                <a:latin typeface="Times New Roman" panose="02020603050405020304" pitchFamily="18" charset="0"/>
                <a:cs typeface="Times New Roman" panose="02020603050405020304" pitchFamily="18" charset="0"/>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59496" y="-1034096"/>
            <a:ext cx="18288000" cy="3086100"/>
            <a:chOff x="0" y="0"/>
            <a:chExt cx="4816593" cy="812800"/>
          </a:xfrm>
          <a:solidFill>
            <a:schemeClr val="accent2"/>
          </a:solidFill>
        </p:grpSpPr>
        <p:sp>
          <p:nvSpPr>
            <p:cNvPr id="3" name="Freeform 3"/>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grpFill/>
          </p:spPr>
        </p:sp>
        <p:sp>
          <p:nvSpPr>
            <p:cNvPr id="4" name="TextBox 4"/>
            <p:cNvSpPr txBox="1"/>
            <p:nvPr/>
          </p:nvSpPr>
          <p:spPr>
            <a:xfrm>
              <a:off x="0" y="-47625"/>
              <a:ext cx="812800" cy="860425"/>
            </a:xfrm>
            <a:prstGeom prst="rect">
              <a:avLst/>
            </a:prstGeom>
            <a:grpFill/>
          </p:spPr>
          <p:txBody>
            <a:bodyPr lIns="50800" tIns="50800" rIns="50800" bIns="50800" rtlCol="0" anchor="ctr"/>
            <a:lstStyle/>
            <a:p>
              <a:pPr algn="ctr">
                <a:lnSpc>
                  <a:spcPts val="2799"/>
                </a:lnSpc>
              </a:pPr>
              <a:endParaRPr>
                <a:latin typeface="Times New Roman" panose="02020603050405020304" pitchFamily="18" charset="0"/>
                <a:cs typeface="Times New Roman" panose="02020603050405020304" pitchFamily="18" charset="0"/>
              </a:endParaRPr>
            </a:p>
          </p:txBody>
        </p:sp>
      </p:grpSp>
      <p:grpSp>
        <p:nvGrpSpPr>
          <p:cNvPr id="5" name="Group 5"/>
          <p:cNvGrpSpPr/>
          <p:nvPr/>
        </p:nvGrpSpPr>
        <p:grpSpPr>
          <a:xfrm>
            <a:off x="-9338999" y="-5241628"/>
            <a:ext cx="10098537" cy="10098537"/>
            <a:chOff x="0" y="0"/>
            <a:chExt cx="812800" cy="812800"/>
          </a:xfrm>
          <a:solidFill>
            <a:schemeClr val="accent2"/>
          </a:solidFill>
        </p:grpSpPr>
        <p:sp>
          <p:nvSpPr>
            <p:cNvPr id="6" name="Freeform 6"/>
            <p:cNvSpPr/>
            <p:nvPr/>
          </p:nvSpPr>
          <p:spPr>
            <a:xfrm>
              <a:off x="0" y="0"/>
              <a:ext cx="812800" cy="812800"/>
            </a:xfrm>
            <a:custGeom>
              <a:avLst/>
              <a:gdLst/>
              <a:ahLst/>
              <a:cxnLst/>
              <a:rect l="l" t="t" r="r" b="b"/>
              <a:pathLst>
                <a:path w="812800" h="812800">
                  <a:moveTo>
                    <a:pt x="574675" y="0"/>
                  </a:moveTo>
                  <a:lnTo>
                    <a:pt x="812800" y="238125"/>
                  </a:lnTo>
                  <a:lnTo>
                    <a:pt x="812800" y="574675"/>
                  </a:lnTo>
                  <a:lnTo>
                    <a:pt x="574675" y="812800"/>
                  </a:lnTo>
                  <a:lnTo>
                    <a:pt x="238125" y="812800"/>
                  </a:lnTo>
                  <a:lnTo>
                    <a:pt x="0" y="574675"/>
                  </a:lnTo>
                  <a:lnTo>
                    <a:pt x="0" y="238125"/>
                  </a:lnTo>
                  <a:lnTo>
                    <a:pt x="238125" y="0"/>
                  </a:lnTo>
                  <a:lnTo>
                    <a:pt x="574675" y="0"/>
                  </a:lnTo>
                  <a:close/>
                </a:path>
              </a:pathLst>
            </a:custGeom>
            <a:grpFill/>
          </p:spPr>
        </p:sp>
        <p:sp>
          <p:nvSpPr>
            <p:cNvPr id="7" name="TextBox 7"/>
            <p:cNvSpPr txBox="1"/>
            <p:nvPr/>
          </p:nvSpPr>
          <p:spPr>
            <a:xfrm>
              <a:off x="63500" y="15875"/>
              <a:ext cx="685800" cy="733425"/>
            </a:xfrm>
            <a:prstGeom prst="rect">
              <a:avLst/>
            </a:prstGeom>
            <a:grpFill/>
          </p:spPr>
          <p:txBody>
            <a:bodyPr lIns="50800" tIns="50800" rIns="50800" bIns="50800" rtlCol="0" anchor="ctr"/>
            <a:lstStyle/>
            <a:p>
              <a:pPr algn="ctr">
                <a:lnSpc>
                  <a:spcPts val="2799"/>
                </a:lnSpc>
              </a:pPr>
              <a:endParaRPr>
                <a:latin typeface="Times New Roman" panose="02020603050405020304" pitchFamily="18" charset="0"/>
                <a:cs typeface="Times New Roman" panose="02020603050405020304" pitchFamily="18" charset="0"/>
              </a:endParaRPr>
            </a:p>
          </p:txBody>
        </p:sp>
      </p:grpSp>
      <p:pic>
        <p:nvPicPr>
          <p:cNvPr id="8" name="Picture 8"/>
          <p:cNvPicPr>
            <a:picLocks noChangeAspect="1"/>
          </p:cNvPicPr>
          <p:nvPr/>
        </p:nvPicPr>
        <p:blipFill>
          <a:blip r:embed="rId2"/>
          <a:srcRect/>
          <a:stretch>
            <a:fillRect/>
          </a:stretch>
        </p:blipFill>
        <p:spPr>
          <a:xfrm>
            <a:off x="13914933" y="7736158"/>
            <a:ext cx="4734687" cy="3597640"/>
          </a:xfrm>
          <a:prstGeom prst="rect">
            <a:avLst/>
          </a:prstGeom>
        </p:spPr>
      </p:pic>
      <p:grpSp>
        <p:nvGrpSpPr>
          <p:cNvPr id="9" name="Group 9"/>
          <p:cNvGrpSpPr/>
          <p:nvPr/>
        </p:nvGrpSpPr>
        <p:grpSpPr>
          <a:xfrm>
            <a:off x="15007417" y="0"/>
            <a:ext cx="3086100" cy="3086100"/>
            <a:chOff x="0" y="0"/>
            <a:chExt cx="812800" cy="812800"/>
          </a:xfrm>
        </p:grpSpPr>
        <p:sp>
          <p:nvSpPr>
            <p:cNvPr id="10" name="Freeform 1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FFFFF"/>
            </a:solidFill>
          </p:spPr>
        </p:sp>
        <p:sp>
          <p:nvSpPr>
            <p:cNvPr id="11" name="TextBox 11"/>
            <p:cNvSpPr txBox="1"/>
            <p:nvPr/>
          </p:nvSpPr>
          <p:spPr>
            <a:xfrm>
              <a:off x="0" y="-47625"/>
              <a:ext cx="812800" cy="860425"/>
            </a:xfrm>
            <a:prstGeom prst="rect">
              <a:avLst/>
            </a:prstGeom>
          </p:spPr>
          <p:txBody>
            <a:bodyPr lIns="50800" tIns="50800" rIns="50800" bIns="50800" rtlCol="0" anchor="ctr"/>
            <a:lstStyle/>
            <a:p>
              <a:pPr algn="ctr">
                <a:lnSpc>
                  <a:spcPts val="2799"/>
                </a:lnSpc>
              </a:pPr>
              <a:endParaRPr>
                <a:latin typeface="Times New Roman" panose="02020603050405020304" pitchFamily="18" charset="0"/>
                <a:cs typeface="Times New Roman" panose="02020603050405020304" pitchFamily="18" charset="0"/>
              </a:endParaRPr>
            </a:p>
          </p:txBody>
        </p:sp>
      </p:grpSp>
      <p:grpSp>
        <p:nvGrpSpPr>
          <p:cNvPr id="12" name="Group 12"/>
          <p:cNvGrpSpPr/>
          <p:nvPr/>
        </p:nvGrpSpPr>
        <p:grpSpPr>
          <a:xfrm>
            <a:off x="12268200" y="-1"/>
            <a:ext cx="3132190" cy="2079727"/>
            <a:chOff x="0" y="0"/>
            <a:chExt cx="812800" cy="711200"/>
          </a:xfrm>
        </p:grpSpPr>
        <p:sp>
          <p:nvSpPr>
            <p:cNvPr id="13" name="Freeform 13"/>
            <p:cNvSpPr/>
            <p:nvPr/>
          </p:nvSpPr>
          <p:spPr>
            <a:xfrm>
              <a:off x="0" y="0"/>
              <a:ext cx="812800" cy="711200"/>
            </a:xfrm>
            <a:custGeom>
              <a:avLst/>
              <a:gdLst/>
              <a:ahLst/>
              <a:cxnLst/>
              <a:rect l="l" t="t" r="r" b="b"/>
              <a:pathLst>
                <a:path w="812800" h="711200">
                  <a:moveTo>
                    <a:pt x="406400" y="0"/>
                  </a:moveTo>
                  <a:lnTo>
                    <a:pt x="812800" y="711200"/>
                  </a:lnTo>
                  <a:lnTo>
                    <a:pt x="0" y="711200"/>
                  </a:lnTo>
                  <a:lnTo>
                    <a:pt x="406400" y="0"/>
                  </a:lnTo>
                  <a:close/>
                </a:path>
              </a:pathLst>
            </a:custGeom>
            <a:solidFill>
              <a:srgbClr val="FFFFFF"/>
            </a:solidFill>
          </p:spPr>
        </p:sp>
        <p:sp>
          <p:nvSpPr>
            <p:cNvPr id="14" name="TextBox 14"/>
            <p:cNvSpPr txBox="1"/>
            <p:nvPr/>
          </p:nvSpPr>
          <p:spPr>
            <a:xfrm>
              <a:off x="127000" y="282575"/>
              <a:ext cx="558800" cy="377825"/>
            </a:xfrm>
            <a:prstGeom prst="rect">
              <a:avLst/>
            </a:prstGeom>
          </p:spPr>
          <p:txBody>
            <a:bodyPr lIns="50800" tIns="50800" rIns="50800" bIns="50800" rtlCol="0" anchor="ctr"/>
            <a:lstStyle/>
            <a:p>
              <a:pPr algn="ctr">
                <a:lnSpc>
                  <a:spcPts val="2799"/>
                </a:lnSpc>
              </a:pPr>
              <a:endParaRPr>
                <a:latin typeface="Times New Roman" panose="02020603050405020304" pitchFamily="18" charset="0"/>
                <a:cs typeface="Times New Roman" panose="02020603050405020304" pitchFamily="18" charset="0"/>
              </a:endParaRPr>
            </a:p>
          </p:txBody>
        </p:sp>
      </p:grpSp>
      <p:grpSp>
        <p:nvGrpSpPr>
          <p:cNvPr id="15" name="Group 15"/>
          <p:cNvGrpSpPr/>
          <p:nvPr/>
        </p:nvGrpSpPr>
        <p:grpSpPr>
          <a:xfrm>
            <a:off x="13826248" y="0"/>
            <a:ext cx="2184969" cy="1955059"/>
            <a:chOff x="0" y="0"/>
            <a:chExt cx="812800" cy="711200"/>
          </a:xfrm>
        </p:grpSpPr>
        <p:sp>
          <p:nvSpPr>
            <p:cNvPr id="16" name="Freeform 16"/>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FFFFFF"/>
            </a:solidFill>
          </p:spPr>
        </p:sp>
        <p:sp>
          <p:nvSpPr>
            <p:cNvPr id="17" name="TextBox 17"/>
            <p:cNvSpPr txBox="1"/>
            <p:nvPr/>
          </p:nvSpPr>
          <p:spPr>
            <a:xfrm>
              <a:off x="127000" y="3175"/>
              <a:ext cx="558800" cy="377825"/>
            </a:xfrm>
            <a:prstGeom prst="rect">
              <a:avLst/>
            </a:prstGeom>
          </p:spPr>
          <p:txBody>
            <a:bodyPr lIns="50800" tIns="50800" rIns="50800" bIns="50800" rtlCol="0" anchor="ctr"/>
            <a:lstStyle/>
            <a:p>
              <a:pPr algn="ctr">
                <a:lnSpc>
                  <a:spcPts val="2799"/>
                </a:lnSpc>
              </a:pPr>
              <a:endParaRPr>
                <a:latin typeface="Times New Roman" panose="02020603050405020304" pitchFamily="18" charset="0"/>
                <a:cs typeface="Times New Roman" panose="02020603050405020304" pitchFamily="18" charset="0"/>
              </a:endParaRPr>
            </a:p>
          </p:txBody>
        </p:sp>
      </p:grpSp>
      <p:pic>
        <p:nvPicPr>
          <p:cNvPr id="18" name="Picture 18"/>
          <p:cNvPicPr>
            <a:picLocks noChangeAspect="1"/>
          </p:cNvPicPr>
          <p:nvPr/>
        </p:nvPicPr>
        <p:blipFill>
          <a:blip r:embed="rId3"/>
          <a:srcRect/>
          <a:stretch>
            <a:fillRect/>
          </a:stretch>
        </p:blipFill>
        <p:spPr>
          <a:xfrm>
            <a:off x="16597653" y="0"/>
            <a:ext cx="1495864" cy="1410600"/>
          </a:xfrm>
          <a:prstGeom prst="rect">
            <a:avLst/>
          </a:prstGeom>
        </p:spPr>
      </p:pic>
      <p:sp>
        <p:nvSpPr>
          <p:cNvPr id="19" name="TextBox 19"/>
          <p:cNvSpPr txBox="1"/>
          <p:nvPr/>
        </p:nvSpPr>
        <p:spPr>
          <a:xfrm>
            <a:off x="1682835" y="2836757"/>
            <a:ext cx="8412510" cy="1436291"/>
          </a:xfrm>
          <a:prstGeom prst="rect">
            <a:avLst/>
          </a:prstGeom>
        </p:spPr>
        <p:txBody>
          <a:bodyPr lIns="0" tIns="0" rIns="0" bIns="0" rtlCol="0" anchor="t">
            <a:spAutoFit/>
          </a:bodyPr>
          <a:lstStyle/>
          <a:p>
            <a:pPr marL="431807" lvl="1" indent="-215904">
              <a:lnSpc>
                <a:spcPts val="2800"/>
              </a:lnSpc>
              <a:buFont typeface="Arial"/>
              <a:buChar char="•"/>
            </a:pPr>
            <a:r>
              <a:rPr lang="en-US" sz="2800">
                <a:solidFill>
                  <a:srgbClr val="000000"/>
                </a:solidFill>
                <a:latin typeface="Times New Roman" panose="02020603050405020304" pitchFamily="18" charset="0"/>
                <a:cs typeface="Times New Roman" panose="02020603050405020304" pitchFamily="18" charset="0"/>
              </a:rPr>
              <a:t>Nghiên cứu về cách gọi Class , tên gọi chung thường được sử dụng</a:t>
            </a:r>
          </a:p>
          <a:p>
            <a:pPr marL="431807" lvl="1" indent="-215904">
              <a:lnSpc>
                <a:spcPts val="2800"/>
              </a:lnSpc>
              <a:buFont typeface="Arial"/>
              <a:buChar char="•"/>
            </a:pPr>
            <a:r>
              <a:rPr lang="en-US" sz="2800">
                <a:solidFill>
                  <a:srgbClr val="000000"/>
                </a:solidFill>
                <a:latin typeface="Times New Roman" panose="02020603050405020304" pitchFamily="18" charset="0"/>
                <a:cs typeface="Times New Roman" panose="02020603050405020304" pitchFamily="18" charset="0"/>
              </a:rPr>
              <a:t>Xem về cách tổ chức làm việc với Sass trong project</a:t>
            </a:r>
          </a:p>
          <a:p>
            <a:pPr marL="431807" lvl="1" indent="-215904">
              <a:lnSpc>
                <a:spcPts val="2800"/>
              </a:lnSpc>
              <a:buFont typeface="Arial"/>
              <a:buChar char="•"/>
            </a:pPr>
            <a:r>
              <a:rPr lang="en-US" sz="2800">
                <a:solidFill>
                  <a:srgbClr val="000000"/>
                </a:solidFill>
                <a:latin typeface="Times New Roman" panose="02020603050405020304" pitchFamily="18" charset="0"/>
                <a:cs typeface="Times New Roman" panose="02020603050405020304" pitchFamily="18" charset="0"/>
              </a:rPr>
              <a:t>Tìm hiểu về PC First trong Responsive</a:t>
            </a:r>
          </a:p>
        </p:txBody>
      </p:sp>
      <p:sp>
        <p:nvSpPr>
          <p:cNvPr id="20" name="TextBox 20"/>
          <p:cNvSpPr txBox="1"/>
          <p:nvPr/>
        </p:nvSpPr>
        <p:spPr>
          <a:xfrm>
            <a:off x="1682835" y="5127487"/>
            <a:ext cx="13036928" cy="4924425"/>
          </a:xfrm>
          <a:prstGeom prst="rect">
            <a:avLst/>
          </a:prstGeom>
        </p:spPr>
        <p:txBody>
          <a:bodyPr lIns="0" tIns="0" rIns="0" bIns="0" rtlCol="0" anchor="t">
            <a:spAutoFit/>
          </a:bodyPr>
          <a:lstStyle/>
          <a:p>
            <a:pPr marL="431801" lvl="1" indent="-215900">
              <a:lnSpc>
                <a:spcPts val="3200"/>
              </a:lnSpc>
              <a:buFont typeface="Arial"/>
              <a:buChar char="•"/>
            </a:pPr>
            <a:r>
              <a:rPr lang="en-US" sz="2800">
                <a:solidFill>
                  <a:srgbClr val="000000"/>
                </a:solidFill>
                <a:latin typeface="Times New Roman" panose="02020603050405020304" pitchFamily="18" charset="0"/>
                <a:cs typeface="Times New Roman" panose="02020603050405020304" pitchFamily="18" charset="0"/>
              </a:rPr>
              <a:t>Tìm hiểu về Gulp</a:t>
            </a:r>
          </a:p>
          <a:p>
            <a:pPr marL="863601" lvl="2" indent="-287867">
              <a:lnSpc>
                <a:spcPts val="3200"/>
              </a:lnSpc>
              <a:buFont typeface="Arial"/>
              <a:buChar char="⚬"/>
            </a:pPr>
            <a:r>
              <a:rPr lang="en-US" sz="2800">
                <a:solidFill>
                  <a:srgbClr val="000000"/>
                </a:solidFill>
                <a:latin typeface="Times New Roman" panose="02020603050405020304" pitchFamily="18" charset="0"/>
                <a:cs typeface="Times New Roman" panose="02020603050405020304" pitchFamily="18" charset="0"/>
              </a:rPr>
              <a:t>Công cụ tự động hóa nhiều task trong quá trình phát triển web, thường được sử dụng trong frontend:</a:t>
            </a:r>
          </a:p>
          <a:p>
            <a:pPr marL="1295402" lvl="3" indent="-323850">
              <a:lnSpc>
                <a:spcPts val="3200"/>
              </a:lnSpc>
              <a:buFont typeface="Arial"/>
              <a:buChar char="￭"/>
            </a:pPr>
            <a:r>
              <a:rPr lang="en-US" sz="2800">
                <a:solidFill>
                  <a:srgbClr val="000000"/>
                </a:solidFill>
                <a:latin typeface="Times New Roman" panose="02020603050405020304" pitchFamily="18" charset="0"/>
                <a:cs typeface="Times New Roman" panose="02020603050405020304" pitchFamily="18" charset="0"/>
              </a:rPr>
              <a:t>Tạo một web sever</a:t>
            </a:r>
          </a:p>
          <a:p>
            <a:pPr marL="1295402" lvl="3" indent="-323850">
              <a:lnSpc>
                <a:spcPts val="3200"/>
              </a:lnSpc>
              <a:buFont typeface="Arial"/>
              <a:buChar char="￭"/>
            </a:pPr>
            <a:r>
              <a:rPr lang="en-US" sz="2800">
                <a:solidFill>
                  <a:srgbClr val="000000"/>
                </a:solidFill>
                <a:latin typeface="Times New Roman" panose="02020603050405020304" pitchFamily="18" charset="0"/>
                <a:cs typeface="Times New Roman" panose="02020603050405020304" pitchFamily="18" charset="0"/>
              </a:rPr>
              <a:t>Reload trình duyệt một cách tự động</a:t>
            </a:r>
          </a:p>
          <a:p>
            <a:pPr marL="1295402" lvl="3" indent="-323850">
              <a:lnSpc>
                <a:spcPts val="3200"/>
              </a:lnSpc>
              <a:buFont typeface="Arial"/>
              <a:buChar char="￭"/>
            </a:pPr>
            <a:r>
              <a:rPr lang="en-US" sz="2800">
                <a:solidFill>
                  <a:srgbClr val="000000"/>
                </a:solidFill>
                <a:latin typeface="Times New Roman" panose="02020603050405020304" pitchFamily="18" charset="0"/>
                <a:cs typeface="Times New Roman" panose="02020603050405020304" pitchFamily="18" charset="0"/>
              </a:rPr>
              <a:t>Sử dụng preprocessor giống như Sass</a:t>
            </a:r>
          </a:p>
          <a:p>
            <a:pPr marL="1295402" lvl="3" indent="-323850">
              <a:lnSpc>
                <a:spcPts val="3200"/>
              </a:lnSpc>
              <a:buFont typeface="Arial"/>
              <a:buChar char="￭"/>
            </a:pPr>
            <a:r>
              <a:rPr lang="en-US" sz="2800">
                <a:solidFill>
                  <a:srgbClr val="000000"/>
                </a:solidFill>
                <a:latin typeface="Times New Roman" panose="02020603050405020304" pitchFamily="18" charset="0"/>
                <a:cs typeface="Times New Roman" panose="02020603050405020304" pitchFamily="18" charset="0"/>
              </a:rPr>
              <a:t>Tối ưu hóa các tài nguyên như CSS, JavaScript và hình ảnh</a:t>
            </a:r>
          </a:p>
          <a:p>
            <a:pPr marL="431801" lvl="1" indent="-215900">
              <a:lnSpc>
                <a:spcPts val="3200"/>
              </a:lnSpc>
              <a:buFont typeface="Arial"/>
              <a:buChar char="•"/>
            </a:pPr>
            <a:r>
              <a:rPr lang="en-US" sz="2800">
                <a:solidFill>
                  <a:srgbClr val="000000"/>
                </a:solidFill>
                <a:latin typeface="Times New Roman" panose="02020603050405020304" pitchFamily="18" charset="0"/>
                <a:cs typeface="Times New Roman" panose="02020603050405020304" pitchFamily="18" charset="0"/>
              </a:rPr>
              <a:t>Tìm hiểu về Pug</a:t>
            </a:r>
          </a:p>
          <a:p>
            <a:pPr marL="863601" lvl="2" indent="-287867">
              <a:lnSpc>
                <a:spcPts val="3200"/>
              </a:lnSpc>
              <a:buFont typeface="Arial"/>
              <a:buChar char="⚬"/>
            </a:pPr>
            <a:r>
              <a:rPr lang="en-US" sz="2800">
                <a:solidFill>
                  <a:srgbClr val="000000"/>
                </a:solidFill>
                <a:latin typeface="Times New Roman" panose="02020603050405020304" pitchFamily="18" charset="0"/>
                <a:cs typeface="Times New Roman" panose="02020603050405020304" pitchFamily="18" charset="0"/>
              </a:rPr>
              <a:t>Là một template engine giúp thay đổi hoàn toàn cách viết HTML, nhiều tính năng mà HTML không làm được</a:t>
            </a:r>
          </a:p>
          <a:p>
            <a:pPr marL="431801" lvl="1" indent="-215900">
              <a:lnSpc>
                <a:spcPts val="3200"/>
              </a:lnSpc>
              <a:buFont typeface="Arial"/>
              <a:buChar char="•"/>
            </a:pPr>
            <a:r>
              <a:rPr lang="en-US" sz="2800">
                <a:solidFill>
                  <a:srgbClr val="000000"/>
                </a:solidFill>
                <a:latin typeface="Times New Roman" panose="02020603050405020304" pitchFamily="18" charset="0"/>
                <a:cs typeface="Times New Roman" panose="02020603050405020304" pitchFamily="18" charset="0"/>
              </a:rPr>
              <a:t>Thực hiện cài Node Js và Photoshop</a:t>
            </a:r>
          </a:p>
          <a:p>
            <a:pPr marL="863601" lvl="2" indent="-287867">
              <a:lnSpc>
                <a:spcPts val="3200"/>
              </a:lnSpc>
              <a:buFont typeface="Arial"/>
              <a:buChar char="⚬"/>
            </a:pPr>
            <a:r>
              <a:rPr lang="en-US" sz="2800">
                <a:solidFill>
                  <a:srgbClr val="000000"/>
                </a:solidFill>
                <a:latin typeface="Times New Roman" panose="02020603050405020304" pitchFamily="18" charset="0"/>
                <a:cs typeface="Times New Roman" panose="02020603050405020304" pitchFamily="18" charset="0"/>
              </a:rPr>
              <a:t>Nắm được 1 số kỹ năng cơ bản khi thao tác với PTS để cắt giao diện </a:t>
            </a:r>
          </a:p>
        </p:txBody>
      </p:sp>
      <p:sp>
        <p:nvSpPr>
          <p:cNvPr id="21" name="TextBox 21"/>
          <p:cNvSpPr txBox="1"/>
          <p:nvPr/>
        </p:nvSpPr>
        <p:spPr>
          <a:xfrm>
            <a:off x="1892408" y="2079727"/>
            <a:ext cx="9268716" cy="528414"/>
          </a:xfrm>
          <a:prstGeom prst="rect">
            <a:avLst/>
          </a:prstGeom>
        </p:spPr>
        <p:txBody>
          <a:bodyPr lIns="0" tIns="0" rIns="0" bIns="0" rtlCol="0" anchor="t">
            <a:spAutoFit/>
          </a:bodyPr>
          <a:lstStyle/>
          <a:p>
            <a:pPr>
              <a:lnSpc>
                <a:spcPts val="4405"/>
              </a:lnSpc>
            </a:pPr>
            <a:r>
              <a:rPr lang="en-US" sz="3500" dirty="0">
                <a:solidFill>
                  <a:schemeClr val="accent1">
                    <a:lumMod val="50000"/>
                  </a:schemeClr>
                </a:solidFill>
                <a:latin typeface="Times New Roman" panose="02020603050405020304" pitchFamily="18" charset="0"/>
                <a:cs typeface="Times New Roman" panose="02020603050405020304" pitchFamily="18" charset="0"/>
              </a:rPr>
              <a:t>2.4 </a:t>
            </a:r>
            <a:r>
              <a:rPr lang="en-US" sz="3500" dirty="0" err="1">
                <a:solidFill>
                  <a:schemeClr val="accent1">
                    <a:lumMod val="50000"/>
                  </a:schemeClr>
                </a:solidFill>
                <a:latin typeface="Times New Roman" panose="02020603050405020304" pitchFamily="18" charset="0"/>
                <a:cs typeface="Times New Roman" panose="02020603050405020304" pitchFamily="18" charset="0"/>
              </a:rPr>
              <a:t>Nghiên</a:t>
            </a:r>
            <a:r>
              <a:rPr lang="en-US" sz="3500" dirty="0">
                <a:solidFill>
                  <a:schemeClr val="accent1">
                    <a:lumMod val="50000"/>
                  </a:schemeClr>
                </a:solidFill>
                <a:latin typeface="Times New Roman" panose="02020603050405020304" pitchFamily="18" charset="0"/>
                <a:cs typeface="Times New Roman" panose="02020603050405020304" pitchFamily="18" charset="0"/>
              </a:rPr>
              <a:t> </a:t>
            </a:r>
            <a:r>
              <a:rPr lang="en-US" sz="3500" dirty="0" err="1">
                <a:solidFill>
                  <a:schemeClr val="accent1">
                    <a:lumMod val="50000"/>
                  </a:schemeClr>
                </a:solidFill>
                <a:latin typeface="Times New Roman" panose="02020603050405020304" pitchFamily="18" charset="0"/>
                <a:cs typeface="Times New Roman" panose="02020603050405020304" pitchFamily="18" charset="0"/>
              </a:rPr>
              <a:t>cứu</a:t>
            </a:r>
            <a:r>
              <a:rPr lang="en-US" sz="3500" dirty="0">
                <a:solidFill>
                  <a:schemeClr val="accent1">
                    <a:lumMod val="50000"/>
                  </a:schemeClr>
                </a:solidFill>
                <a:latin typeface="Times New Roman" panose="02020603050405020304" pitchFamily="18" charset="0"/>
                <a:cs typeface="Times New Roman" panose="02020603050405020304" pitchFamily="18" charset="0"/>
              </a:rPr>
              <a:t> Project </a:t>
            </a:r>
            <a:r>
              <a:rPr lang="en-US" sz="3500" dirty="0" err="1">
                <a:solidFill>
                  <a:schemeClr val="accent1">
                    <a:lumMod val="50000"/>
                  </a:schemeClr>
                </a:solidFill>
                <a:latin typeface="Times New Roman" panose="02020603050405020304" pitchFamily="18" charset="0"/>
                <a:cs typeface="Times New Roman" panose="02020603050405020304" pitchFamily="18" charset="0"/>
              </a:rPr>
              <a:t>và</a:t>
            </a:r>
            <a:r>
              <a:rPr lang="en-US" sz="3500" dirty="0">
                <a:solidFill>
                  <a:schemeClr val="accent1">
                    <a:lumMod val="50000"/>
                  </a:schemeClr>
                </a:solidFill>
                <a:latin typeface="Times New Roman" panose="02020603050405020304" pitchFamily="18" charset="0"/>
                <a:cs typeface="Times New Roman" panose="02020603050405020304" pitchFamily="18" charset="0"/>
              </a:rPr>
              <a:t> Responsive</a:t>
            </a:r>
          </a:p>
        </p:txBody>
      </p:sp>
      <p:sp>
        <p:nvSpPr>
          <p:cNvPr id="22" name="TextBox 22"/>
          <p:cNvSpPr txBox="1"/>
          <p:nvPr/>
        </p:nvSpPr>
        <p:spPr>
          <a:xfrm>
            <a:off x="1892408" y="4328495"/>
            <a:ext cx="14835932" cy="528414"/>
          </a:xfrm>
          <a:prstGeom prst="rect">
            <a:avLst/>
          </a:prstGeom>
        </p:spPr>
        <p:txBody>
          <a:bodyPr lIns="0" tIns="0" rIns="0" bIns="0" rtlCol="0" anchor="t">
            <a:spAutoFit/>
          </a:bodyPr>
          <a:lstStyle/>
          <a:p>
            <a:pPr>
              <a:lnSpc>
                <a:spcPts val="4406"/>
              </a:lnSpc>
            </a:pPr>
            <a:r>
              <a:rPr lang="en-US" sz="3500" dirty="0">
                <a:solidFill>
                  <a:schemeClr val="accent1">
                    <a:lumMod val="50000"/>
                  </a:schemeClr>
                </a:solidFill>
                <a:latin typeface="Times New Roman" panose="02020603050405020304" pitchFamily="18" charset="0"/>
                <a:cs typeface="Times New Roman" panose="02020603050405020304" pitchFamily="18" charset="0"/>
              </a:rPr>
              <a:t>2.5  </a:t>
            </a:r>
            <a:r>
              <a:rPr lang="en-US" sz="3500" dirty="0" err="1">
                <a:solidFill>
                  <a:schemeClr val="accent1">
                    <a:lumMod val="50000"/>
                  </a:schemeClr>
                </a:solidFill>
                <a:latin typeface="Times New Roman" panose="02020603050405020304" pitchFamily="18" charset="0"/>
                <a:cs typeface="Times New Roman" panose="02020603050405020304" pitchFamily="18" charset="0"/>
              </a:rPr>
              <a:t>Nghiên</a:t>
            </a:r>
            <a:r>
              <a:rPr lang="en-US" sz="3500" dirty="0">
                <a:solidFill>
                  <a:schemeClr val="accent1">
                    <a:lumMod val="50000"/>
                  </a:schemeClr>
                </a:solidFill>
                <a:latin typeface="Times New Roman" panose="02020603050405020304" pitchFamily="18" charset="0"/>
                <a:cs typeface="Times New Roman" panose="02020603050405020304" pitchFamily="18" charset="0"/>
              </a:rPr>
              <a:t> </a:t>
            </a:r>
            <a:r>
              <a:rPr lang="en-US" sz="3500" dirty="0" err="1">
                <a:solidFill>
                  <a:schemeClr val="accent1">
                    <a:lumMod val="50000"/>
                  </a:schemeClr>
                </a:solidFill>
                <a:latin typeface="Times New Roman" panose="02020603050405020304" pitchFamily="18" charset="0"/>
                <a:cs typeface="Times New Roman" panose="02020603050405020304" pitchFamily="18" charset="0"/>
              </a:rPr>
              <a:t>cứu</a:t>
            </a:r>
            <a:r>
              <a:rPr lang="en-US" sz="3500" dirty="0">
                <a:solidFill>
                  <a:schemeClr val="accent1">
                    <a:lumMod val="50000"/>
                  </a:schemeClr>
                </a:solidFill>
                <a:latin typeface="Times New Roman" panose="02020603050405020304" pitchFamily="18" charset="0"/>
                <a:cs typeface="Times New Roman" panose="02020603050405020304" pitchFamily="18" charset="0"/>
              </a:rPr>
              <a:t> HTML/CSS </a:t>
            </a:r>
            <a:r>
              <a:rPr lang="en-US" sz="3500" dirty="0" err="1">
                <a:solidFill>
                  <a:schemeClr val="accent1">
                    <a:lumMod val="50000"/>
                  </a:schemeClr>
                </a:solidFill>
                <a:latin typeface="Times New Roman" panose="02020603050405020304" pitchFamily="18" charset="0"/>
                <a:cs typeface="Times New Roman" panose="02020603050405020304" pitchFamily="18" charset="0"/>
              </a:rPr>
              <a:t>nâng</a:t>
            </a:r>
            <a:r>
              <a:rPr lang="en-US" sz="3500" dirty="0">
                <a:solidFill>
                  <a:schemeClr val="accent1">
                    <a:lumMod val="50000"/>
                  </a:schemeClr>
                </a:solidFill>
                <a:latin typeface="Times New Roman" panose="02020603050405020304" pitchFamily="18" charset="0"/>
                <a:cs typeface="Times New Roman" panose="02020603050405020304" pitchFamily="18" charset="0"/>
              </a:rPr>
              <a:t> </a:t>
            </a:r>
            <a:r>
              <a:rPr lang="en-US" sz="3500" dirty="0" err="1">
                <a:solidFill>
                  <a:schemeClr val="accent1">
                    <a:lumMod val="50000"/>
                  </a:schemeClr>
                </a:solidFill>
                <a:latin typeface="Times New Roman" panose="02020603050405020304" pitchFamily="18" charset="0"/>
                <a:cs typeface="Times New Roman" panose="02020603050405020304" pitchFamily="18" charset="0"/>
              </a:rPr>
              <a:t>cao</a:t>
            </a:r>
            <a:r>
              <a:rPr lang="en-US" sz="3500" dirty="0">
                <a:solidFill>
                  <a:schemeClr val="accent1">
                    <a:lumMod val="50000"/>
                  </a:schemeClr>
                </a:solidFill>
                <a:latin typeface="Times New Roman" panose="02020603050405020304" pitchFamily="18" charset="0"/>
                <a:cs typeface="Times New Roman" panose="02020603050405020304" pitchFamily="18" charset="0"/>
              </a:rPr>
              <a:t>, </a:t>
            </a:r>
            <a:r>
              <a:rPr lang="en-US" sz="3500" dirty="0" err="1">
                <a:solidFill>
                  <a:schemeClr val="accent1">
                    <a:lumMod val="50000"/>
                  </a:schemeClr>
                </a:solidFill>
                <a:latin typeface="Times New Roman" panose="02020603050405020304" pitchFamily="18" charset="0"/>
                <a:cs typeface="Times New Roman" panose="02020603050405020304" pitchFamily="18" charset="0"/>
              </a:rPr>
              <a:t>cắt</a:t>
            </a:r>
            <a:r>
              <a:rPr lang="en-US" sz="3500" dirty="0">
                <a:solidFill>
                  <a:schemeClr val="accent1">
                    <a:lumMod val="50000"/>
                  </a:schemeClr>
                </a:solidFill>
                <a:latin typeface="Times New Roman" panose="02020603050405020304" pitchFamily="18" charset="0"/>
                <a:cs typeface="Times New Roman" panose="02020603050405020304" pitchFamily="18" charset="0"/>
              </a:rPr>
              <a:t> </a:t>
            </a:r>
            <a:r>
              <a:rPr lang="en-US" sz="3500" dirty="0" err="1">
                <a:solidFill>
                  <a:schemeClr val="accent1">
                    <a:lumMod val="50000"/>
                  </a:schemeClr>
                </a:solidFill>
                <a:latin typeface="Times New Roman" panose="02020603050405020304" pitchFamily="18" charset="0"/>
                <a:cs typeface="Times New Roman" panose="02020603050405020304" pitchFamily="18" charset="0"/>
              </a:rPr>
              <a:t>giao</a:t>
            </a:r>
            <a:r>
              <a:rPr lang="en-US" sz="3500" dirty="0">
                <a:solidFill>
                  <a:schemeClr val="accent1">
                    <a:lumMod val="50000"/>
                  </a:schemeClr>
                </a:solidFill>
                <a:latin typeface="Times New Roman" panose="02020603050405020304" pitchFamily="18" charset="0"/>
                <a:cs typeface="Times New Roman" panose="02020603050405020304" pitchFamily="18" charset="0"/>
              </a:rPr>
              <a:t> </a:t>
            </a:r>
            <a:r>
              <a:rPr lang="en-US" sz="3500" dirty="0" err="1">
                <a:solidFill>
                  <a:schemeClr val="accent1">
                    <a:lumMod val="50000"/>
                  </a:schemeClr>
                </a:solidFill>
                <a:latin typeface="Times New Roman" panose="02020603050405020304" pitchFamily="18" charset="0"/>
                <a:cs typeface="Times New Roman" panose="02020603050405020304" pitchFamily="18" charset="0"/>
              </a:rPr>
              <a:t>diện</a:t>
            </a:r>
            <a:r>
              <a:rPr lang="en-US" sz="3500" dirty="0">
                <a:solidFill>
                  <a:schemeClr val="accent1">
                    <a:lumMod val="50000"/>
                  </a:schemeClr>
                </a:solidFill>
                <a:latin typeface="Times New Roman" panose="02020603050405020304" pitchFamily="18" charset="0"/>
                <a:cs typeface="Times New Roman" panose="02020603050405020304" pitchFamily="18" charset="0"/>
              </a:rPr>
              <a:t> </a:t>
            </a:r>
            <a:r>
              <a:rPr lang="en-US" sz="3500" dirty="0" err="1">
                <a:solidFill>
                  <a:schemeClr val="accent1">
                    <a:lumMod val="50000"/>
                  </a:schemeClr>
                </a:solidFill>
                <a:latin typeface="Times New Roman" panose="02020603050405020304" pitchFamily="18" charset="0"/>
                <a:cs typeface="Times New Roman" panose="02020603050405020304" pitchFamily="18" charset="0"/>
              </a:rPr>
              <a:t>với</a:t>
            </a:r>
            <a:r>
              <a:rPr lang="en-US" sz="3500" dirty="0">
                <a:solidFill>
                  <a:schemeClr val="accent1">
                    <a:lumMod val="50000"/>
                  </a:schemeClr>
                </a:solidFill>
                <a:latin typeface="Times New Roman" panose="02020603050405020304" pitchFamily="18" charset="0"/>
                <a:cs typeface="Times New Roman" panose="02020603050405020304" pitchFamily="18" charset="0"/>
              </a:rPr>
              <a:t> Gulp, Pug </a:t>
            </a:r>
            <a:r>
              <a:rPr lang="en-US" sz="3500" dirty="0" err="1">
                <a:solidFill>
                  <a:schemeClr val="accent1">
                    <a:lumMod val="50000"/>
                  </a:schemeClr>
                </a:solidFill>
                <a:latin typeface="Times New Roman" panose="02020603050405020304" pitchFamily="18" charset="0"/>
                <a:cs typeface="Times New Roman" panose="02020603050405020304" pitchFamily="18" charset="0"/>
              </a:rPr>
              <a:t>và</a:t>
            </a:r>
            <a:r>
              <a:rPr lang="en-US" sz="3500" dirty="0">
                <a:solidFill>
                  <a:schemeClr val="accent1">
                    <a:lumMod val="50000"/>
                  </a:schemeClr>
                </a:solidFill>
                <a:latin typeface="Times New Roman" panose="02020603050405020304" pitchFamily="18" charset="0"/>
                <a:cs typeface="Times New Roman" panose="02020603050405020304" pitchFamily="18" charset="0"/>
              </a:rPr>
              <a:t> Sass</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135554" y="1893569"/>
            <a:ext cx="16542845" cy="3680495"/>
          </a:xfrm>
          <a:prstGeom prst="rect">
            <a:avLst/>
          </a:prstGeom>
        </p:spPr>
        <p:txBody>
          <a:bodyPr wrap="square" lIns="0" tIns="0" rIns="0" bIns="0" rtlCol="0" anchor="t">
            <a:spAutoFit/>
          </a:bodyPr>
          <a:lstStyle/>
          <a:p>
            <a:pPr marL="626102" lvl="1" indent="-313051">
              <a:lnSpc>
                <a:spcPts val="4059"/>
              </a:lnSpc>
              <a:buFont typeface="Arial"/>
              <a:buChar char="•"/>
            </a:pPr>
            <a:r>
              <a:rPr lang="en-US" sz="2800" smtClean="0">
                <a:solidFill>
                  <a:srgbClr val="000000"/>
                </a:solidFill>
                <a:latin typeface="Times New Roman" panose="02020603050405020304" pitchFamily="18" charset="0"/>
                <a:cs typeface="Times New Roman" panose="02020603050405020304" pitchFamily="18" charset="0"/>
              </a:rPr>
              <a:t>Sau 2 tháng trainning và thực hành,  em đã nắm được những kiến thức về html, css và cách sử dụng pug, gulp và sass thay cho html và css.</a:t>
            </a:r>
          </a:p>
          <a:p>
            <a:pPr marL="626102" lvl="1" indent="-313051">
              <a:lnSpc>
                <a:spcPts val="4059"/>
              </a:lnSpc>
              <a:buFont typeface="Arial"/>
              <a:buChar char="•"/>
            </a:pPr>
            <a:r>
              <a:rPr lang="en-US" sz="2800" smtClean="0">
                <a:solidFill>
                  <a:srgbClr val="000000"/>
                </a:solidFill>
                <a:latin typeface="Times New Roman" panose="02020603050405020304" pitchFamily="18" charset="0"/>
                <a:cs typeface="Times New Roman" panose="02020603050405020304" pitchFamily="18" charset="0"/>
              </a:rPr>
              <a:t>Trong thời gian tiếp theo , em được hướng dẫn áp dụng kiến thức vào project của mình và bạn thực tập cùng làm và tự thiết kế project theo nhóm 2 người.</a:t>
            </a:r>
          </a:p>
          <a:p>
            <a:pPr marL="626102" lvl="1" indent="-313051">
              <a:lnSpc>
                <a:spcPts val="4059"/>
              </a:lnSpc>
              <a:buFont typeface="Arial"/>
              <a:buChar char="•"/>
            </a:pPr>
            <a:r>
              <a:rPr lang="en-US" sz="2800" smtClean="0">
                <a:solidFill>
                  <a:srgbClr val="000000"/>
                </a:solidFill>
                <a:latin typeface="Times New Roman" panose="02020603050405020304" pitchFamily="18" charset="0"/>
                <a:cs typeface="Times New Roman" panose="02020603050405020304" pitchFamily="18" charset="0"/>
              </a:rPr>
              <a:t>Tham khảo từ </a:t>
            </a:r>
            <a:r>
              <a:rPr lang="vi-VN" sz="2800" smtClean="0">
                <a:solidFill>
                  <a:srgbClr val="000000"/>
                </a:solidFill>
                <a:latin typeface="Times New Roman" panose="02020603050405020304" pitchFamily="18" charset="0"/>
                <a:cs typeface="Times New Roman" panose="02020603050405020304" pitchFamily="18" charset="0"/>
              </a:rPr>
              <a:t>nhiều </a:t>
            </a:r>
            <a:r>
              <a:rPr lang="en-US" sz="2800" smtClean="0">
                <a:solidFill>
                  <a:srgbClr val="000000"/>
                </a:solidFill>
                <a:latin typeface="Times New Roman" panose="02020603050405020304" pitchFamily="18" charset="0"/>
                <a:cs typeface="Times New Roman" panose="02020603050405020304" pitchFamily="18" charset="0"/>
              </a:rPr>
              <a:t>trang web </a:t>
            </a:r>
            <a:r>
              <a:rPr lang="vi-VN" sz="2800" smtClean="0">
                <a:solidFill>
                  <a:srgbClr val="000000"/>
                </a:solidFill>
                <a:latin typeface="Times New Roman" panose="02020603050405020304" pitchFamily="18" charset="0"/>
                <a:cs typeface="Times New Roman" panose="02020603050405020304" pitchFamily="18" charset="0"/>
              </a:rPr>
              <a:t>Việt Nam trong kinh doanh vật liệu xây dựng còn khát ít, kết hợp vừa thực tập ở công ty </a:t>
            </a:r>
            <a:r>
              <a:rPr lang="en-US" sz="2800" smtClean="0">
                <a:solidFill>
                  <a:srgbClr val="000000"/>
                </a:solidFill>
                <a:latin typeface="Times New Roman" panose="02020603050405020304" pitchFamily="18" charset="0"/>
                <a:cs typeface="Times New Roman" panose="02020603050405020304" pitchFamily="18" charset="0"/>
              </a:rPr>
              <a:t>đưa ra ý tưởng nhằm thay đổi</a:t>
            </a:r>
            <a:r>
              <a:rPr lang="vi-VN" sz="2800" smtClean="0">
                <a:solidFill>
                  <a:srgbClr val="000000"/>
                </a:solidFill>
                <a:latin typeface="Times New Roman" panose="02020603050405020304" pitchFamily="18" charset="0"/>
                <a:cs typeface="Times New Roman" panose="02020603050405020304" pitchFamily="18" charset="0"/>
              </a:rPr>
              <a:t>, sáng tạo</a:t>
            </a:r>
            <a:r>
              <a:rPr lang="en-US" sz="2800" smtClean="0">
                <a:solidFill>
                  <a:srgbClr val="000000"/>
                </a:solidFill>
                <a:latin typeface="Times New Roman" panose="02020603050405020304" pitchFamily="18" charset="0"/>
                <a:cs typeface="Times New Roman" panose="02020603050405020304" pitchFamily="18" charset="0"/>
              </a:rPr>
              <a:t> giúp trang web tiện ích và thu hút ánh nhìn hơn.</a:t>
            </a:r>
          </a:p>
          <a:p>
            <a:pPr>
              <a:lnSpc>
                <a:spcPts val="4059"/>
              </a:lnSpc>
            </a:pPr>
            <a:r>
              <a:rPr lang="en-US" sz="2899" smtClean="0">
                <a:solidFill>
                  <a:srgbClr val="000000"/>
                </a:solidFill>
                <a:latin typeface="Times New Roman" panose="02020603050405020304" pitchFamily="18" charset="0"/>
                <a:cs typeface="Times New Roman" panose="02020603050405020304" pitchFamily="18" charset="0"/>
              </a:rPr>
              <a:t>  </a:t>
            </a:r>
            <a:endParaRPr lang="en-US" sz="2899">
              <a:solidFill>
                <a:srgbClr val="000000"/>
              </a:solidFill>
              <a:latin typeface="Times New Roman" panose="02020603050405020304" pitchFamily="18" charset="0"/>
              <a:cs typeface="Times New Roman" panose="02020603050405020304" pitchFamily="18" charset="0"/>
            </a:endParaRPr>
          </a:p>
        </p:txBody>
      </p:sp>
      <p:sp>
        <p:nvSpPr>
          <p:cNvPr id="4" name="TextBox 4"/>
          <p:cNvSpPr txBox="1"/>
          <p:nvPr/>
        </p:nvSpPr>
        <p:spPr>
          <a:xfrm>
            <a:off x="1245824" y="267232"/>
            <a:ext cx="5988280" cy="566886"/>
          </a:xfrm>
          <a:prstGeom prst="rect">
            <a:avLst/>
          </a:prstGeom>
        </p:spPr>
        <p:txBody>
          <a:bodyPr lIns="0" tIns="0" rIns="0" bIns="0" rtlCol="0" anchor="t">
            <a:spAutoFit/>
          </a:bodyPr>
          <a:lstStyle/>
          <a:p>
            <a:pPr>
              <a:lnSpc>
                <a:spcPts val="4759"/>
              </a:lnSpc>
            </a:pPr>
            <a:r>
              <a:rPr lang="en-US" sz="3500" b="1" dirty="0" err="1">
                <a:solidFill>
                  <a:schemeClr val="tx1">
                    <a:lumMod val="95000"/>
                    <a:lumOff val="5000"/>
                  </a:schemeClr>
                </a:solidFill>
                <a:latin typeface="Times New Roman" panose="02020603050405020304" pitchFamily="18" charset="0"/>
                <a:cs typeface="Times New Roman" panose="02020603050405020304" pitchFamily="18" charset="0"/>
              </a:rPr>
              <a:t>Giới</a:t>
            </a:r>
            <a:r>
              <a:rPr lang="en-US" sz="35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3500" b="1" dirty="0" err="1">
                <a:solidFill>
                  <a:schemeClr val="tx1">
                    <a:lumMod val="95000"/>
                    <a:lumOff val="5000"/>
                  </a:schemeClr>
                </a:solidFill>
                <a:latin typeface="Times New Roman" panose="02020603050405020304" pitchFamily="18" charset="0"/>
                <a:cs typeface="Times New Roman" panose="02020603050405020304" pitchFamily="18" charset="0"/>
              </a:rPr>
              <a:t>thiệu</a:t>
            </a:r>
            <a:r>
              <a:rPr lang="en-US" sz="35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3500" b="1" dirty="0" err="1">
                <a:solidFill>
                  <a:schemeClr val="tx1">
                    <a:lumMod val="95000"/>
                    <a:lumOff val="5000"/>
                  </a:schemeClr>
                </a:solidFill>
                <a:latin typeface="Times New Roman" panose="02020603050405020304" pitchFamily="18" charset="0"/>
                <a:cs typeface="Times New Roman" panose="02020603050405020304" pitchFamily="18" charset="0"/>
              </a:rPr>
              <a:t>về</a:t>
            </a:r>
            <a:r>
              <a:rPr lang="en-US" sz="35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3500" b="1" dirty="0" err="1">
                <a:solidFill>
                  <a:schemeClr val="tx1">
                    <a:lumMod val="95000"/>
                    <a:lumOff val="5000"/>
                  </a:schemeClr>
                </a:solidFill>
                <a:latin typeface="Times New Roman" panose="02020603050405020304" pitchFamily="18" charset="0"/>
                <a:cs typeface="Times New Roman" panose="02020603050405020304" pitchFamily="18" charset="0"/>
              </a:rPr>
              <a:t>trang</a:t>
            </a:r>
            <a:r>
              <a:rPr lang="en-US" sz="3500" b="1" dirty="0">
                <a:solidFill>
                  <a:schemeClr val="tx1">
                    <a:lumMod val="95000"/>
                    <a:lumOff val="5000"/>
                  </a:schemeClr>
                </a:solidFill>
                <a:latin typeface="Times New Roman" panose="02020603050405020304" pitchFamily="18" charset="0"/>
                <a:cs typeface="Times New Roman" panose="02020603050405020304" pitchFamily="18" charset="0"/>
              </a:rPr>
              <a:t> Project</a:t>
            </a:r>
          </a:p>
        </p:txBody>
      </p:sp>
      <p:sp>
        <p:nvSpPr>
          <p:cNvPr id="6" name="TextBox 6"/>
          <p:cNvSpPr txBox="1"/>
          <p:nvPr/>
        </p:nvSpPr>
        <p:spPr>
          <a:xfrm>
            <a:off x="1447799" y="5067300"/>
            <a:ext cx="16230599" cy="1231106"/>
          </a:xfrm>
          <a:prstGeom prst="rect">
            <a:avLst/>
          </a:prstGeom>
        </p:spPr>
        <p:txBody>
          <a:bodyPr wrap="square" lIns="0" tIns="0" rIns="0" bIns="0" rtlCol="0" anchor="t">
            <a:spAutoFit/>
          </a:bodyPr>
          <a:lstStyle/>
          <a:p>
            <a:pPr marL="457200" indent="-457200">
              <a:lnSpc>
                <a:spcPts val="4759"/>
              </a:lnSpc>
              <a:buFont typeface="Arial" panose="020B0604020202020204" pitchFamily="34" charset="0"/>
              <a:buChar char="•"/>
            </a:pPr>
            <a:r>
              <a:rPr lang="en-US" sz="2800" smtClean="0">
                <a:solidFill>
                  <a:srgbClr val="000000"/>
                </a:solidFill>
                <a:latin typeface="Times New Roman" panose="02020603050405020304" pitchFamily="18" charset="0"/>
                <a:cs typeface="Times New Roman" panose="02020603050405020304" pitchFamily="18" charset="0"/>
              </a:rPr>
              <a:t>Xây </a:t>
            </a:r>
            <a:r>
              <a:rPr lang="en-US" sz="2800">
                <a:solidFill>
                  <a:srgbClr val="000000"/>
                </a:solidFill>
                <a:latin typeface="Times New Roman" panose="02020603050405020304" pitchFamily="18" charset="0"/>
                <a:cs typeface="Times New Roman" panose="02020603050405020304" pitchFamily="18" charset="0"/>
              </a:rPr>
              <a:t>dựng layout signup/signin</a:t>
            </a:r>
          </a:p>
          <a:p>
            <a:pPr marL="457200" indent="-457200">
              <a:lnSpc>
                <a:spcPts val="4759"/>
              </a:lnSpc>
              <a:buFont typeface="Arial" panose="020B0604020202020204" pitchFamily="34" charset="0"/>
              <a:buChar char="•"/>
            </a:pPr>
            <a:r>
              <a:rPr lang="en-US" sz="2800" smtClean="0">
                <a:solidFill>
                  <a:srgbClr val="000000"/>
                </a:solidFill>
                <a:latin typeface="Times New Roman" panose="02020603050405020304" pitchFamily="18" charset="0"/>
                <a:cs typeface="Times New Roman" panose="02020603050405020304" pitchFamily="18" charset="0"/>
              </a:rPr>
              <a:t>Lên </a:t>
            </a:r>
            <a:r>
              <a:rPr lang="en-US" sz="2800">
                <a:solidFill>
                  <a:srgbClr val="000000"/>
                </a:solidFill>
                <a:latin typeface="Times New Roman" panose="02020603050405020304" pitchFamily="18" charset="0"/>
                <a:cs typeface="Times New Roman" panose="02020603050405020304" pitchFamily="18" charset="0"/>
              </a:rPr>
              <a:t>kết hoạch viết trang chủ, danh sách , chi tiết sản </a:t>
            </a:r>
            <a:r>
              <a:rPr lang="en-US" sz="2800" smtClean="0">
                <a:solidFill>
                  <a:srgbClr val="000000"/>
                </a:solidFill>
                <a:latin typeface="Times New Roman" panose="02020603050405020304" pitchFamily="18" charset="0"/>
                <a:cs typeface="Times New Roman" panose="02020603050405020304" pitchFamily="18" charset="0"/>
              </a:rPr>
              <a:t>phẩm</a:t>
            </a:r>
            <a:r>
              <a:rPr lang="vi-VN" sz="2800" smtClean="0">
                <a:solidFill>
                  <a:srgbClr val="000000"/>
                </a:solidFill>
                <a:latin typeface="Times New Roman" panose="02020603050405020304" pitchFamily="18" charset="0"/>
                <a:cs typeface="Times New Roman" panose="02020603050405020304" pitchFamily="18" charset="0"/>
              </a:rPr>
              <a:t>.</a:t>
            </a:r>
            <a:r>
              <a:rPr lang="en-US" sz="2800" smtClean="0">
                <a:solidFill>
                  <a:srgbClr val="000000"/>
                </a:solidFill>
                <a:latin typeface="Times New Roman" panose="02020603050405020304" pitchFamily="18" charset="0"/>
                <a:cs typeface="Times New Roman" panose="02020603050405020304" pitchFamily="18" charset="0"/>
              </a:rPr>
              <a:t> </a:t>
            </a:r>
            <a:endParaRPr lang="en-US" sz="2800">
              <a:solidFill>
                <a:srgbClr val="000000"/>
              </a:solidFill>
              <a:latin typeface="Times New Roman" panose="02020603050405020304" pitchFamily="18" charset="0"/>
              <a:cs typeface="Times New Roman" panose="02020603050405020304" pitchFamily="18" charset="0"/>
            </a:endParaRPr>
          </a:p>
        </p:txBody>
      </p:sp>
      <p:sp>
        <p:nvSpPr>
          <p:cNvPr id="7" name="TextBox 7"/>
          <p:cNvSpPr txBox="1"/>
          <p:nvPr/>
        </p:nvSpPr>
        <p:spPr>
          <a:xfrm>
            <a:off x="838200" y="1056067"/>
            <a:ext cx="3097576" cy="566886"/>
          </a:xfrm>
          <a:prstGeom prst="rect">
            <a:avLst/>
          </a:prstGeom>
        </p:spPr>
        <p:txBody>
          <a:bodyPr wrap="square" lIns="0" tIns="0" rIns="0" bIns="0" rtlCol="0" anchor="t">
            <a:spAutoFit/>
          </a:bodyPr>
          <a:lstStyle/>
          <a:p>
            <a:pPr marL="514350" indent="-514350" algn="ctr">
              <a:lnSpc>
                <a:spcPts val="4759"/>
              </a:lnSpc>
              <a:buFont typeface="+mj-lt"/>
              <a:buAutoNum type="arabicPeriod"/>
            </a:pPr>
            <a:r>
              <a:rPr lang="en-US" sz="3500" dirty="0">
                <a:solidFill>
                  <a:schemeClr val="tx1">
                    <a:lumMod val="95000"/>
                    <a:lumOff val="5000"/>
                  </a:schemeClr>
                </a:solidFill>
                <a:latin typeface="Times New Roman" panose="02020603050405020304" pitchFamily="18" charset="0"/>
                <a:cs typeface="Times New Roman" panose="02020603050405020304" pitchFamily="18" charset="0"/>
              </a:rPr>
              <a:t>Ý </a:t>
            </a:r>
            <a:r>
              <a:rPr lang="en-US" sz="3500" dirty="0" err="1">
                <a:solidFill>
                  <a:schemeClr val="tx1">
                    <a:lumMod val="95000"/>
                    <a:lumOff val="5000"/>
                  </a:schemeClr>
                </a:solidFill>
                <a:latin typeface="Times New Roman" panose="02020603050405020304" pitchFamily="18" charset="0"/>
                <a:cs typeface="Times New Roman" panose="02020603050405020304" pitchFamily="18" charset="0"/>
              </a:rPr>
              <a:t>tưởng</a:t>
            </a:r>
            <a:r>
              <a:rPr lang="en-US" sz="3500" dirty="0">
                <a:solidFill>
                  <a:schemeClr val="tx1">
                    <a:lumMod val="95000"/>
                    <a:lumOff val="5000"/>
                  </a:schemeClr>
                </a:solidFill>
                <a:latin typeface="Times New Roman" panose="02020603050405020304" pitchFamily="18" charset="0"/>
                <a:cs typeface="Times New Roman" panose="02020603050405020304" pitchFamily="18" charset="0"/>
              </a:rPr>
              <a:t> </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135555" y="1893569"/>
            <a:ext cx="7898176" cy="1051570"/>
          </a:xfrm>
          <a:prstGeom prst="rect">
            <a:avLst/>
          </a:prstGeom>
        </p:spPr>
        <p:txBody>
          <a:bodyPr lIns="0" tIns="0" rIns="0" bIns="0" rtlCol="0" anchor="t">
            <a:spAutoFit/>
          </a:bodyPr>
          <a:lstStyle/>
          <a:p>
            <a:pPr marL="626102" lvl="1" indent="-313051">
              <a:lnSpc>
                <a:spcPts val="4059"/>
              </a:lnSpc>
              <a:buFont typeface="Arial"/>
              <a:buChar char="•"/>
            </a:pPr>
            <a:endParaRPr lang="en-US" sz="2899">
              <a:solidFill>
                <a:srgbClr val="000000"/>
              </a:solidFill>
              <a:latin typeface="Times New Roman" panose="02020603050405020304" pitchFamily="18" charset="0"/>
              <a:cs typeface="Times New Roman" panose="02020603050405020304" pitchFamily="18" charset="0"/>
            </a:endParaRPr>
          </a:p>
          <a:p>
            <a:pPr>
              <a:lnSpc>
                <a:spcPts val="4059"/>
              </a:lnSpc>
            </a:pPr>
            <a:r>
              <a:rPr lang="en-US" sz="2899">
                <a:solidFill>
                  <a:srgbClr val="000000"/>
                </a:solidFill>
                <a:latin typeface="Times New Roman" panose="02020603050405020304" pitchFamily="18" charset="0"/>
                <a:cs typeface="Times New Roman" panose="02020603050405020304" pitchFamily="18" charset="0"/>
              </a:rPr>
              <a:t>  </a:t>
            </a:r>
          </a:p>
        </p:txBody>
      </p:sp>
      <p:sp>
        <p:nvSpPr>
          <p:cNvPr id="4" name="TextBox 4"/>
          <p:cNvSpPr txBox="1"/>
          <p:nvPr/>
        </p:nvSpPr>
        <p:spPr>
          <a:xfrm>
            <a:off x="1245824" y="267232"/>
            <a:ext cx="5988280" cy="566886"/>
          </a:xfrm>
          <a:prstGeom prst="rect">
            <a:avLst/>
          </a:prstGeom>
        </p:spPr>
        <p:txBody>
          <a:bodyPr lIns="0" tIns="0" rIns="0" bIns="0" rtlCol="0" anchor="t">
            <a:spAutoFit/>
          </a:bodyPr>
          <a:lstStyle/>
          <a:p>
            <a:pPr>
              <a:lnSpc>
                <a:spcPts val="4759"/>
              </a:lnSpc>
            </a:pPr>
            <a:r>
              <a:rPr lang="en-US" sz="3500" b="1" dirty="0" err="1">
                <a:solidFill>
                  <a:schemeClr val="tx1">
                    <a:lumMod val="95000"/>
                    <a:lumOff val="5000"/>
                  </a:schemeClr>
                </a:solidFill>
                <a:latin typeface="Times New Roman" panose="02020603050405020304" pitchFamily="18" charset="0"/>
                <a:cs typeface="Times New Roman" panose="02020603050405020304" pitchFamily="18" charset="0"/>
              </a:rPr>
              <a:t>Giới</a:t>
            </a:r>
            <a:r>
              <a:rPr lang="en-US" sz="35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3500" b="1" dirty="0" err="1">
                <a:solidFill>
                  <a:schemeClr val="tx1">
                    <a:lumMod val="95000"/>
                    <a:lumOff val="5000"/>
                  </a:schemeClr>
                </a:solidFill>
                <a:latin typeface="Times New Roman" panose="02020603050405020304" pitchFamily="18" charset="0"/>
                <a:cs typeface="Times New Roman" panose="02020603050405020304" pitchFamily="18" charset="0"/>
              </a:rPr>
              <a:t>thiệu</a:t>
            </a:r>
            <a:r>
              <a:rPr lang="en-US" sz="35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3500" b="1" dirty="0" err="1">
                <a:solidFill>
                  <a:schemeClr val="tx1">
                    <a:lumMod val="95000"/>
                    <a:lumOff val="5000"/>
                  </a:schemeClr>
                </a:solidFill>
                <a:latin typeface="Times New Roman" panose="02020603050405020304" pitchFamily="18" charset="0"/>
                <a:cs typeface="Times New Roman" panose="02020603050405020304" pitchFamily="18" charset="0"/>
              </a:rPr>
              <a:t>về</a:t>
            </a:r>
            <a:r>
              <a:rPr lang="en-US" sz="3500" b="1" dirty="0">
                <a:solidFill>
                  <a:schemeClr val="tx1">
                    <a:lumMod val="95000"/>
                    <a:lumOff val="5000"/>
                  </a:schemeClr>
                </a:solidFill>
                <a:latin typeface="Times New Roman" panose="02020603050405020304" pitchFamily="18" charset="0"/>
                <a:cs typeface="Times New Roman" panose="02020603050405020304" pitchFamily="18" charset="0"/>
              </a:rPr>
              <a:t> </a:t>
            </a:r>
            <a:r>
              <a:rPr lang="en-US" sz="3500" b="1" dirty="0" err="1">
                <a:solidFill>
                  <a:schemeClr val="tx1">
                    <a:lumMod val="95000"/>
                    <a:lumOff val="5000"/>
                  </a:schemeClr>
                </a:solidFill>
                <a:latin typeface="Times New Roman" panose="02020603050405020304" pitchFamily="18" charset="0"/>
                <a:cs typeface="Times New Roman" panose="02020603050405020304" pitchFamily="18" charset="0"/>
              </a:rPr>
              <a:t>trang</a:t>
            </a:r>
            <a:r>
              <a:rPr lang="en-US" sz="3500" b="1" dirty="0">
                <a:solidFill>
                  <a:schemeClr val="tx1">
                    <a:lumMod val="95000"/>
                    <a:lumOff val="5000"/>
                  </a:schemeClr>
                </a:solidFill>
                <a:latin typeface="Times New Roman" panose="02020603050405020304" pitchFamily="18" charset="0"/>
                <a:cs typeface="Times New Roman" panose="02020603050405020304" pitchFamily="18" charset="0"/>
              </a:rPr>
              <a:t> Project</a:t>
            </a:r>
          </a:p>
        </p:txBody>
      </p:sp>
      <p:sp>
        <p:nvSpPr>
          <p:cNvPr id="7" name="TextBox 7"/>
          <p:cNvSpPr txBox="1"/>
          <p:nvPr/>
        </p:nvSpPr>
        <p:spPr>
          <a:xfrm>
            <a:off x="838200" y="1056067"/>
            <a:ext cx="3097576" cy="566886"/>
          </a:xfrm>
          <a:prstGeom prst="rect">
            <a:avLst/>
          </a:prstGeom>
        </p:spPr>
        <p:txBody>
          <a:bodyPr wrap="square" lIns="0" tIns="0" rIns="0" bIns="0" rtlCol="0" anchor="t">
            <a:spAutoFit/>
          </a:bodyPr>
          <a:lstStyle/>
          <a:p>
            <a:pPr algn="ctr">
              <a:lnSpc>
                <a:spcPts val="4759"/>
              </a:lnSpc>
            </a:pPr>
            <a:r>
              <a:rPr lang="en-US" sz="3399" dirty="0" smtClean="0">
                <a:solidFill>
                  <a:schemeClr val="tx1">
                    <a:lumMod val="95000"/>
                    <a:lumOff val="5000"/>
                  </a:schemeClr>
                </a:solidFill>
                <a:latin typeface="Times New Roman" panose="02020603050405020304" pitchFamily="18" charset="0"/>
                <a:cs typeface="Times New Roman" panose="02020603050405020304" pitchFamily="18" charset="0"/>
              </a:rPr>
              <a:t>2. </a:t>
            </a:r>
            <a:r>
              <a:rPr lang="en-US" sz="3500" dirty="0" err="1" smtClean="0">
                <a:solidFill>
                  <a:schemeClr val="tx1">
                    <a:lumMod val="95000"/>
                    <a:lumOff val="5000"/>
                  </a:schemeClr>
                </a:solidFill>
                <a:latin typeface="Times New Roman" panose="02020603050405020304" pitchFamily="18" charset="0"/>
                <a:cs typeface="Times New Roman" panose="02020603050405020304" pitchFamily="18" charset="0"/>
              </a:rPr>
              <a:t>Thực</a:t>
            </a:r>
            <a:r>
              <a:rPr lang="en-US" sz="35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sz="3500" dirty="0" err="1" smtClean="0">
                <a:solidFill>
                  <a:schemeClr val="tx1">
                    <a:lumMod val="95000"/>
                    <a:lumOff val="5000"/>
                  </a:schemeClr>
                </a:solidFill>
                <a:latin typeface="Times New Roman" panose="02020603050405020304" pitchFamily="18" charset="0"/>
                <a:cs typeface="Times New Roman" panose="02020603050405020304" pitchFamily="18" charset="0"/>
              </a:rPr>
              <a:t>hiện</a:t>
            </a:r>
            <a:r>
              <a:rPr lang="en-US" sz="3500" dirty="0" smtClean="0">
                <a:solidFill>
                  <a:schemeClr val="tx1">
                    <a:lumMod val="95000"/>
                    <a:lumOff val="5000"/>
                  </a:schemeClr>
                </a:solidFill>
                <a:latin typeface="Times New Roman" panose="02020603050405020304" pitchFamily="18" charset="0"/>
                <a:cs typeface="Times New Roman" panose="02020603050405020304" pitchFamily="18" charset="0"/>
              </a:rPr>
              <a:t> </a:t>
            </a:r>
            <a:endParaRPr lang="en-US" sz="35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pic>
        <p:nvPicPr>
          <p:cNvPr id="10" name="Picture 9"/>
          <p:cNvPicPr/>
          <p:nvPr/>
        </p:nvPicPr>
        <p:blipFill>
          <a:blip r:embed="rId2"/>
          <a:stretch>
            <a:fillRect/>
          </a:stretch>
        </p:blipFill>
        <p:spPr>
          <a:xfrm>
            <a:off x="1828800" y="1714500"/>
            <a:ext cx="6889558" cy="3780790"/>
          </a:xfrm>
          <a:prstGeom prst="rect">
            <a:avLst/>
          </a:prstGeom>
        </p:spPr>
      </p:pic>
      <p:pic>
        <p:nvPicPr>
          <p:cNvPr id="12" name="Picture 11"/>
          <p:cNvPicPr/>
          <p:nvPr/>
        </p:nvPicPr>
        <p:blipFill>
          <a:blip r:embed="rId3"/>
          <a:stretch>
            <a:fillRect/>
          </a:stretch>
        </p:blipFill>
        <p:spPr>
          <a:xfrm>
            <a:off x="1828800" y="6101283"/>
            <a:ext cx="3829216" cy="4162859"/>
          </a:xfrm>
          <a:prstGeom prst="rect">
            <a:avLst/>
          </a:prstGeom>
        </p:spPr>
      </p:pic>
      <p:pic>
        <p:nvPicPr>
          <p:cNvPr id="2" name="Picture 1"/>
          <p:cNvPicPr>
            <a:picLocks noChangeAspect="1"/>
          </p:cNvPicPr>
          <p:nvPr/>
        </p:nvPicPr>
        <p:blipFill>
          <a:blip r:embed="rId4"/>
          <a:stretch>
            <a:fillRect/>
          </a:stretch>
        </p:blipFill>
        <p:spPr>
          <a:xfrm>
            <a:off x="11887200" y="1310757"/>
            <a:ext cx="4601217" cy="8926171"/>
          </a:xfrm>
          <a:prstGeom prst="rect">
            <a:avLst/>
          </a:prstGeom>
        </p:spPr>
      </p:pic>
      <p:pic>
        <p:nvPicPr>
          <p:cNvPr id="6" name="Picture 5"/>
          <p:cNvPicPr>
            <a:picLocks noChangeAspect="1"/>
          </p:cNvPicPr>
          <p:nvPr/>
        </p:nvPicPr>
        <p:blipFill>
          <a:blip r:embed="rId5"/>
          <a:stretch>
            <a:fillRect/>
          </a:stretch>
        </p:blipFill>
        <p:spPr>
          <a:xfrm>
            <a:off x="6934200" y="6101283"/>
            <a:ext cx="1882041" cy="4135645"/>
          </a:xfrm>
          <a:prstGeom prst="rect">
            <a:avLst/>
          </a:prstGeom>
        </p:spPr>
      </p:pic>
    </p:spTree>
    <p:extLst>
      <p:ext uri="{BB962C8B-B14F-4D97-AF65-F5344CB8AC3E}">
        <p14:creationId xmlns:p14="http://schemas.microsoft.com/office/powerpoint/2010/main" val="13383906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1028700" y="1085850"/>
            <a:ext cx="13791128" cy="1672590"/>
          </a:xfrm>
          <a:prstGeom prst="rect">
            <a:avLst/>
          </a:prstGeom>
        </p:spPr>
        <p:txBody>
          <a:bodyPr lIns="0" tIns="0" rIns="0" bIns="0" rtlCol="0" anchor="t">
            <a:spAutoFit/>
          </a:bodyPr>
          <a:lstStyle/>
          <a:p>
            <a:pPr>
              <a:lnSpc>
                <a:spcPts val="6479"/>
              </a:lnSpc>
            </a:pPr>
            <a:r>
              <a:rPr lang="en-US" sz="5999" dirty="0" err="1">
                <a:solidFill>
                  <a:schemeClr val="tx1">
                    <a:lumMod val="95000"/>
                    <a:lumOff val="5000"/>
                  </a:schemeClr>
                </a:solidFill>
                <a:latin typeface="Roboto Bold"/>
              </a:rPr>
              <a:t>Chương</a:t>
            </a:r>
            <a:r>
              <a:rPr lang="en-US" sz="5999" dirty="0">
                <a:solidFill>
                  <a:schemeClr val="tx1">
                    <a:lumMod val="95000"/>
                    <a:lumOff val="5000"/>
                  </a:schemeClr>
                </a:solidFill>
                <a:latin typeface="Roboto Bold"/>
              </a:rPr>
              <a:t> 3 : ĐÁNH GIÁ KẾT QUẢ VÀ ĐỊNH HƯỚNG PHÁT TRIỂN</a:t>
            </a:r>
          </a:p>
        </p:txBody>
      </p:sp>
      <p:sp>
        <p:nvSpPr>
          <p:cNvPr id="11" name="Rectangle 10"/>
          <p:cNvSpPr/>
          <p:nvPr/>
        </p:nvSpPr>
        <p:spPr>
          <a:xfrm>
            <a:off x="1028700" y="3051790"/>
            <a:ext cx="3015569" cy="659219"/>
          </a:xfrm>
          <a:prstGeom prst="rect">
            <a:avLst/>
          </a:prstGeom>
        </p:spPr>
        <p:txBody>
          <a:bodyPr wrap="none">
            <a:spAutoFit/>
          </a:bodyPr>
          <a:lstStyle/>
          <a:p>
            <a:pPr marL="514350" indent="-514350" algn="ctr">
              <a:lnSpc>
                <a:spcPts val="4759"/>
              </a:lnSpc>
              <a:buFont typeface="+mj-lt"/>
              <a:buAutoNum type="arabicPeriod"/>
            </a:pPr>
            <a:r>
              <a:rPr lang="en-US" sz="3500" dirty="0" err="1" smtClean="0">
                <a:solidFill>
                  <a:schemeClr val="tx1">
                    <a:lumMod val="95000"/>
                    <a:lumOff val="5000"/>
                  </a:schemeClr>
                </a:solidFill>
                <a:latin typeface="Times New Roman" panose="02020603050405020304" pitchFamily="18" charset="0"/>
                <a:cs typeface="Times New Roman" panose="02020603050405020304" pitchFamily="18" charset="0"/>
              </a:rPr>
              <a:t>Về</a:t>
            </a:r>
            <a:r>
              <a:rPr lang="en-US" sz="35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sz="3500" dirty="0" err="1" smtClean="0">
                <a:solidFill>
                  <a:schemeClr val="tx1">
                    <a:lumMod val="95000"/>
                    <a:lumOff val="5000"/>
                  </a:schemeClr>
                </a:solidFill>
                <a:latin typeface="Times New Roman" panose="02020603050405020304" pitchFamily="18" charset="0"/>
                <a:cs typeface="Times New Roman" panose="02020603050405020304" pitchFamily="18" charset="0"/>
              </a:rPr>
              <a:t>kiến</a:t>
            </a:r>
            <a:r>
              <a:rPr lang="en-US" sz="35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sz="3500" dirty="0" err="1" smtClean="0">
                <a:solidFill>
                  <a:schemeClr val="tx1">
                    <a:lumMod val="95000"/>
                    <a:lumOff val="5000"/>
                  </a:schemeClr>
                </a:solidFill>
                <a:latin typeface="Times New Roman" panose="02020603050405020304" pitchFamily="18" charset="0"/>
                <a:cs typeface="Times New Roman" panose="02020603050405020304" pitchFamily="18" charset="0"/>
              </a:rPr>
              <a:t>thức</a:t>
            </a:r>
            <a:endParaRPr lang="en-US" sz="35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838200" y="3844290"/>
            <a:ext cx="9144000" cy="1143903"/>
          </a:xfrm>
          <a:prstGeom prst="rect">
            <a:avLst/>
          </a:prstGeom>
        </p:spPr>
        <p:txBody>
          <a:bodyPr>
            <a:spAutoFit/>
          </a:bodyPr>
          <a:lstStyle/>
          <a:p>
            <a:pPr marL="626102" lvl="1" indent="-313051">
              <a:lnSpc>
                <a:spcPts val="4059"/>
              </a:lnSpc>
              <a:buFont typeface="Arial"/>
              <a:buChar char="•"/>
            </a:pPr>
            <a:r>
              <a:rPr lang="en-US" sz="2800" smtClean="0">
                <a:solidFill>
                  <a:srgbClr val="000000"/>
                </a:solidFill>
                <a:latin typeface="Times New Roman" panose="02020603050405020304" pitchFamily="18" charset="0"/>
                <a:cs typeface="Times New Roman" panose="02020603050405020304" pitchFamily="18" charset="0"/>
              </a:rPr>
              <a:t>Nắm được tổng quan về lập trình</a:t>
            </a:r>
          </a:p>
          <a:p>
            <a:pPr marL="626102" lvl="1" indent="-313051">
              <a:lnSpc>
                <a:spcPts val="4059"/>
              </a:lnSpc>
              <a:buFont typeface="Arial"/>
              <a:buChar char="•"/>
            </a:pPr>
            <a:r>
              <a:rPr lang="en-US" sz="2800" smtClean="0">
                <a:solidFill>
                  <a:srgbClr val="000000"/>
                </a:solidFill>
                <a:latin typeface="Times New Roman" panose="02020603050405020304" pitchFamily="18" charset="0"/>
                <a:cs typeface="Times New Roman" panose="02020603050405020304" pitchFamily="18" charset="0"/>
              </a:rPr>
              <a:t>Nắm được phương pháp lập trình cơ bản</a:t>
            </a:r>
            <a:endParaRPr lang="en-US" sz="2800">
              <a:solidFill>
                <a:srgbClr val="000000"/>
              </a:solidFill>
              <a:latin typeface="Times New Roman" panose="02020603050405020304" pitchFamily="18" charset="0"/>
              <a:cs typeface="Times New Roman" panose="02020603050405020304" pitchFamily="18" charset="0"/>
            </a:endParaRPr>
          </a:p>
        </p:txBody>
      </p:sp>
      <p:sp>
        <p:nvSpPr>
          <p:cNvPr id="13" name="Rectangle 12"/>
          <p:cNvSpPr/>
          <p:nvPr/>
        </p:nvSpPr>
        <p:spPr>
          <a:xfrm>
            <a:off x="1008588" y="5280978"/>
            <a:ext cx="2805512" cy="659219"/>
          </a:xfrm>
          <a:prstGeom prst="rect">
            <a:avLst/>
          </a:prstGeom>
        </p:spPr>
        <p:txBody>
          <a:bodyPr wrap="none">
            <a:spAutoFit/>
          </a:bodyPr>
          <a:lstStyle/>
          <a:p>
            <a:pPr algn="ctr">
              <a:lnSpc>
                <a:spcPts val="4759"/>
              </a:lnSpc>
            </a:pPr>
            <a:r>
              <a:rPr lang="en-US" sz="3500" dirty="0" smtClean="0">
                <a:solidFill>
                  <a:schemeClr val="tx1">
                    <a:lumMod val="95000"/>
                    <a:lumOff val="5000"/>
                  </a:schemeClr>
                </a:solidFill>
                <a:latin typeface="Times New Roman" panose="02020603050405020304" pitchFamily="18" charset="0"/>
                <a:cs typeface="Times New Roman" panose="02020603050405020304" pitchFamily="18" charset="0"/>
              </a:rPr>
              <a:t>2.  </a:t>
            </a:r>
            <a:r>
              <a:rPr lang="en-US" sz="3500" dirty="0" err="1" smtClean="0">
                <a:solidFill>
                  <a:schemeClr val="tx1">
                    <a:lumMod val="95000"/>
                    <a:lumOff val="5000"/>
                  </a:schemeClr>
                </a:solidFill>
                <a:latin typeface="Times New Roman" panose="02020603050405020304" pitchFamily="18" charset="0"/>
                <a:cs typeface="Times New Roman" panose="02020603050405020304" pitchFamily="18" charset="0"/>
              </a:rPr>
              <a:t>Về</a:t>
            </a:r>
            <a:r>
              <a:rPr lang="en-US" sz="35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sz="3500" dirty="0" err="1" smtClean="0">
                <a:solidFill>
                  <a:schemeClr val="tx1">
                    <a:lumMod val="95000"/>
                    <a:lumOff val="5000"/>
                  </a:schemeClr>
                </a:solidFill>
                <a:latin typeface="Times New Roman" panose="02020603050405020304" pitchFamily="18" charset="0"/>
                <a:cs typeface="Times New Roman" panose="02020603050405020304" pitchFamily="18" charset="0"/>
              </a:rPr>
              <a:t>kỹ</a:t>
            </a:r>
            <a:r>
              <a:rPr lang="en-US" sz="3500" dirty="0" smtClean="0">
                <a:solidFill>
                  <a:schemeClr val="tx1">
                    <a:lumMod val="95000"/>
                    <a:lumOff val="5000"/>
                  </a:schemeClr>
                </a:solidFill>
                <a:latin typeface="Times New Roman" panose="02020603050405020304" pitchFamily="18" charset="0"/>
                <a:cs typeface="Times New Roman" panose="02020603050405020304" pitchFamily="18" charset="0"/>
              </a:rPr>
              <a:t> </a:t>
            </a:r>
            <a:r>
              <a:rPr lang="en-US" sz="3500" dirty="0" err="1" smtClean="0">
                <a:solidFill>
                  <a:schemeClr val="tx1">
                    <a:lumMod val="95000"/>
                    <a:lumOff val="5000"/>
                  </a:schemeClr>
                </a:solidFill>
                <a:latin typeface="Times New Roman" panose="02020603050405020304" pitchFamily="18" charset="0"/>
                <a:cs typeface="Times New Roman" panose="02020603050405020304" pitchFamily="18" charset="0"/>
              </a:rPr>
              <a:t>năng</a:t>
            </a:r>
            <a:endParaRPr lang="en-US" sz="3500" dirty="0">
              <a:solidFill>
                <a:schemeClr val="tx1">
                  <a:lumMod val="95000"/>
                  <a:lumOff val="5000"/>
                </a:schemeClr>
              </a:solidFill>
              <a:latin typeface="Times New Roman" panose="02020603050405020304" pitchFamily="18" charset="0"/>
              <a:cs typeface="Times New Roman" panose="02020603050405020304" pitchFamily="18" charset="0"/>
            </a:endParaRPr>
          </a:p>
        </p:txBody>
      </p:sp>
      <p:sp>
        <p:nvSpPr>
          <p:cNvPr id="14" name="Rectangle 13"/>
          <p:cNvSpPr/>
          <p:nvPr/>
        </p:nvSpPr>
        <p:spPr>
          <a:xfrm>
            <a:off x="838200" y="6008262"/>
            <a:ext cx="9144000" cy="1669688"/>
          </a:xfrm>
          <a:prstGeom prst="rect">
            <a:avLst/>
          </a:prstGeom>
        </p:spPr>
        <p:txBody>
          <a:bodyPr>
            <a:spAutoFit/>
          </a:bodyPr>
          <a:lstStyle/>
          <a:p>
            <a:pPr marL="626102" lvl="1" indent="-313051">
              <a:lnSpc>
                <a:spcPts val="4059"/>
              </a:lnSpc>
              <a:buFont typeface="Arial"/>
              <a:buChar char="•"/>
            </a:pPr>
            <a:r>
              <a:rPr lang="en-US" sz="2800" smtClean="0">
                <a:solidFill>
                  <a:srgbClr val="000000"/>
                </a:solidFill>
                <a:latin typeface="Times New Roman" panose="02020603050405020304" pitchFamily="18" charset="0"/>
                <a:cs typeface="Times New Roman" panose="02020603050405020304" pitchFamily="18" charset="0"/>
              </a:rPr>
              <a:t>Chấp hành kỷ luật đúng giờ làm việc</a:t>
            </a:r>
          </a:p>
          <a:p>
            <a:pPr marL="626102" lvl="1" indent="-313051">
              <a:lnSpc>
                <a:spcPts val="4059"/>
              </a:lnSpc>
              <a:buFont typeface="Arial"/>
              <a:buChar char="•"/>
            </a:pPr>
            <a:r>
              <a:rPr lang="en-US" sz="2800" smtClean="0">
                <a:solidFill>
                  <a:srgbClr val="000000"/>
                </a:solidFill>
                <a:latin typeface="Times New Roman" panose="02020603050405020304" pitchFamily="18" charset="0"/>
                <a:cs typeface="Times New Roman" panose="02020603050405020304" pitchFamily="18" charset="0"/>
              </a:rPr>
              <a:t>Cải thiện được kĩ năng giao tiếp , hoạt động nhóm </a:t>
            </a:r>
          </a:p>
          <a:p>
            <a:pPr marL="626102" lvl="1" indent="-313051">
              <a:lnSpc>
                <a:spcPts val="4059"/>
              </a:lnSpc>
              <a:buFont typeface="Arial"/>
              <a:buChar char="•"/>
            </a:pPr>
            <a:r>
              <a:rPr lang="en-US" sz="2800" smtClean="0">
                <a:solidFill>
                  <a:srgbClr val="000000"/>
                </a:solidFill>
                <a:latin typeface="Times New Roman" panose="02020603050405020304" pitchFamily="18" charset="0"/>
                <a:cs typeface="Times New Roman" panose="02020603050405020304" pitchFamily="18" charset="0"/>
              </a:rPr>
              <a:t>Lên kế hoạch quản lý thời gian</a:t>
            </a:r>
          </a:p>
        </p:txBody>
      </p:sp>
      <p:pic>
        <p:nvPicPr>
          <p:cNvPr id="1026" name="Picture 2" descr="Programming Languages Learning Vector Concept Metaphor. Stock Vector -  Illustration of abstract, education: 1707759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4126" y="2667000"/>
            <a:ext cx="7620000" cy="762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1177</TotalTime>
  <Words>962</Words>
  <Application>Microsoft Office PowerPoint</Application>
  <PresentationFormat>Custom</PresentationFormat>
  <Paragraphs>95</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Calibri Light</vt:lpstr>
      <vt:lpstr>Calibri</vt:lpstr>
      <vt:lpstr>Tahoma</vt:lpstr>
      <vt:lpstr>Roboto Bold</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KẾ WEB ĐẶT HÀNG STARBUCKS</dc:title>
  <dc:creator>Thuy Linh</dc:creator>
  <cp:lastModifiedBy>PC</cp:lastModifiedBy>
  <cp:revision>24</cp:revision>
  <dcterms:created xsi:type="dcterms:W3CDTF">2006-08-16T00:00:00Z</dcterms:created>
  <dcterms:modified xsi:type="dcterms:W3CDTF">2022-06-01T08:50:22Z</dcterms:modified>
  <dc:identifier>DAFCKLSUKRY</dc:identifier>
</cp:coreProperties>
</file>